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32"/>
  </p:notesMasterIdLst>
  <p:sldIdLst>
    <p:sldId id="2147483417" r:id="rId2"/>
    <p:sldId id="2147483464" r:id="rId3"/>
    <p:sldId id="2147483444" r:id="rId4"/>
    <p:sldId id="2147483579" r:id="rId5"/>
    <p:sldId id="2147483578" r:id="rId6"/>
    <p:sldId id="2147483580" r:id="rId7"/>
    <p:sldId id="2147483581" r:id="rId8"/>
    <p:sldId id="270" r:id="rId9"/>
    <p:sldId id="271" r:id="rId10"/>
    <p:sldId id="272" r:id="rId11"/>
    <p:sldId id="266" r:id="rId12"/>
    <p:sldId id="267" r:id="rId13"/>
    <p:sldId id="2147483584" r:id="rId14"/>
    <p:sldId id="2147483585" r:id="rId15"/>
    <p:sldId id="2147483575" r:id="rId16"/>
    <p:sldId id="2147483576" r:id="rId17"/>
    <p:sldId id="302" r:id="rId18"/>
    <p:sldId id="2147483577" r:id="rId19"/>
    <p:sldId id="304" r:id="rId20"/>
    <p:sldId id="2147483615" r:id="rId21"/>
    <p:sldId id="2147483586" r:id="rId22"/>
    <p:sldId id="2147483582" r:id="rId23"/>
    <p:sldId id="2147483472" r:id="rId24"/>
    <p:sldId id="2147483473" r:id="rId25"/>
    <p:sldId id="2147483583" r:id="rId26"/>
    <p:sldId id="2147483617" r:id="rId27"/>
    <p:sldId id="2147471067" r:id="rId28"/>
    <p:sldId id="256" r:id="rId29"/>
    <p:sldId id="2147471085" r:id="rId30"/>
    <p:sldId id="259" r:id="rId3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5E5155-84C5-40CC-BEBF-2A6149627368}" v="90" dt="2025-07-31T17:32:24.723"/>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5" autoAdjust="0"/>
    <p:restoredTop sz="73465" autoAdjust="0"/>
  </p:normalViewPr>
  <p:slideViewPr>
    <p:cSldViewPr snapToGrid="0">
      <p:cViewPr varScale="1">
        <p:scale>
          <a:sx n="59" d="100"/>
          <a:sy n="59" d="100"/>
        </p:scale>
        <p:origin x="393" y="26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友佳 杉浦" userId="16f6d6200656b49f" providerId="LiveId" clId="{D940D209-7B40-4F7F-853B-11FB8C42685A}"/>
    <pc:docChg chg="undo custSel addSld delSld modSld sldOrd">
      <pc:chgData name="友佳 杉浦" userId="16f6d6200656b49f" providerId="LiveId" clId="{D940D209-7B40-4F7F-853B-11FB8C42685A}" dt="2025-03-24T18:53:56.916" v="6754" actId="2696"/>
      <pc:docMkLst>
        <pc:docMk/>
      </pc:docMkLst>
      <pc:sldChg chg="addSp modSp mod">
        <pc:chgData name="友佳 杉浦" userId="16f6d6200656b49f" providerId="LiveId" clId="{D940D209-7B40-4F7F-853B-11FB8C42685A}" dt="2025-03-24T18:17:06.919" v="5448" actId="5793"/>
        <pc:sldMkLst>
          <pc:docMk/>
          <pc:sldMk cId="2301056887" sldId="264"/>
        </pc:sldMkLst>
      </pc:sldChg>
      <pc:sldChg chg="addSp delSp modSp new mod">
        <pc:chgData name="友佳 杉浦" userId="16f6d6200656b49f" providerId="LiveId" clId="{D940D209-7B40-4F7F-853B-11FB8C42685A}" dt="2025-03-24T17:26:41.765" v="4136" actId="20577"/>
        <pc:sldMkLst>
          <pc:docMk/>
          <pc:sldMk cId="1084454431" sldId="265"/>
        </pc:sldMkLst>
      </pc:sldChg>
      <pc:sldChg chg="addSp modSp new mod">
        <pc:chgData name="友佳 杉浦" userId="16f6d6200656b49f" providerId="LiveId" clId="{D940D209-7B40-4F7F-853B-11FB8C42685A}" dt="2025-03-24T17:26:59.672" v="4175" actId="20577"/>
        <pc:sldMkLst>
          <pc:docMk/>
          <pc:sldMk cId="1610330723" sldId="266"/>
        </pc:sldMkLst>
      </pc:sldChg>
      <pc:sldChg chg="addSp modSp new mod">
        <pc:chgData name="友佳 杉浦" userId="16f6d6200656b49f" providerId="LiveId" clId="{D940D209-7B40-4F7F-853B-11FB8C42685A}" dt="2025-03-24T17:27:35.855" v="4216"/>
        <pc:sldMkLst>
          <pc:docMk/>
          <pc:sldMk cId="786719589" sldId="267"/>
        </pc:sldMkLst>
      </pc:sldChg>
      <pc:sldChg chg="addSp delSp modSp new del mod ord">
        <pc:chgData name="友佳 杉浦" userId="16f6d6200656b49f" providerId="LiveId" clId="{D940D209-7B40-4F7F-853B-11FB8C42685A}" dt="2025-03-24T18:53:56.916" v="6754" actId="2696"/>
        <pc:sldMkLst>
          <pc:docMk/>
          <pc:sldMk cId="436336331" sldId="268"/>
        </pc:sldMkLst>
      </pc:sldChg>
      <pc:sldChg chg="modSp add mod">
        <pc:chgData name="友佳 杉浦" userId="16f6d6200656b49f" providerId="LiveId" clId="{D940D209-7B40-4F7F-853B-11FB8C42685A}" dt="2025-03-24T17:37:38.881" v="5433" actId="113"/>
        <pc:sldMkLst>
          <pc:docMk/>
          <pc:sldMk cId="1872941274" sldId="269"/>
        </pc:sldMkLst>
      </pc:sldChg>
      <pc:sldChg chg="modSp add del mod">
        <pc:chgData name="友佳 杉浦" userId="16f6d6200656b49f" providerId="LiveId" clId="{D940D209-7B40-4F7F-853B-11FB8C42685A}" dt="2025-03-24T17:26:00.479" v="4093" actId="2696"/>
        <pc:sldMkLst>
          <pc:docMk/>
          <pc:sldMk cId="3138152929" sldId="269"/>
        </pc:sldMkLst>
      </pc:sldChg>
      <pc:sldChg chg="addSp delSp modSp new mod">
        <pc:chgData name="友佳 杉浦" userId="16f6d6200656b49f" providerId="LiveId" clId="{D940D209-7B40-4F7F-853B-11FB8C42685A}" dt="2025-03-24T18:45:27.371" v="6566" actId="113"/>
        <pc:sldMkLst>
          <pc:docMk/>
          <pc:sldMk cId="1362055420" sldId="270"/>
        </pc:sldMkLst>
      </pc:sldChg>
      <pc:sldChg chg="addSp delSp modSp add mod">
        <pc:chgData name="友佳 杉浦" userId="16f6d6200656b49f" providerId="LiveId" clId="{D940D209-7B40-4F7F-853B-11FB8C42685A}" dt="2025-03-24T18:52:43.476" v="6682" actId="20577"/>
        <pc:sldMkLst>
          <pc:docMk/>
          <pc:sldMk cId="3933480046" sldId="271"/>
        </pc:sldMkLst>
      </pc:sldChg>
      <pc:sldChg chg="addSp delSp modSp new mod">
        <pc:chgData name="友佳 杉浦" userId="16f6d6200656b49f" providerId="LiveId" clId="{D940D209-7B40-4F7F-853B-11FB8C42685A}" dt="2025-03-24T18:52:50.626" v="6684" actId="20577"/>
        <pc:sldMkLst>
          <pc:docMk/>
          <pc:sldMk cId="197093980" sldId="272"/>
        </pc:sldMkLst>
      </pc:sldChg>
    </pc:docChg>
  </pc:docChgLst>
  <pc:docChgLst>
    <pc:chgData name="友佳 杉浦" userId="16f6d6200656b49f" providerId="LiveId" clId="{E9B92131-42DF-4328-BE0B-83A859AC6F35}"/>
    <pc:docChg chg="custSel addSld delSld modSld delMainMaster modMainMaster">
      <pc:chgData name="友佳 杉浦" userId="16f6d6200656b49f" providerId="LiveId" clId="{E9B92131-42DF-4328-BE0B-83A859AC6F35}" dt="2025-05-28T07:50:16.497" v="433" actId="1076"/>
      <pc:docMkLst>
        <pc:docMk/>
      </pc:docMkLst>
      <pc:sldChg chg="modSp del mod modClrScheme chgLayout">
        <pc:chgData name="友佳 杉浦" userId="16f6d6200656b49f" providerId="LiveId" clId="{E9B92131-42DF-4328-BE0B-83A859AC6F35}" dt="2025-05-25T14:18:36.345" v="349" actId="2696"/>
        <pc:sldMkLst>
          <pc:docMk/>
          <pc:sldMk cId="3422770677" sldId="256"/>
        </pc:sldMkLst>
      </pc:sldChg>
      <pc:sldChg chg="modSp add mod">
        <pc:chgData name="友佳 杉浦" userId="16f6d6200656b49f" providerId="LiveId" clId="{E9B92131-42DF-4328-BE0B-83A859AC6F35}" dt="2025-05-25T14:19:00.260" v="374" actId="20577"/>
        <pc:sldMkLst>
          <pc:docMk/>
          <pc:sldMk cId="3506869398" sldId="256"/>
        </pc:sldMkLst>
        <pc:spChg chg="mod">
          <ac:chgData name="友佳 杉浦" userId="16f6d6200656b49f" providerId="LiveId" clId="{E9B92131-42DF-4328-BE0B-83A859AC6F35}" dt="2025-05-25T14:19:00.260" v="374" actId="20577"/>
          <ac:spMkLst>
            <pc:docMk/>
            <pc:sldMk cId="3506869398" sldId="256"/>
            <ac:spMk id="3" creationId="{963E0480-4E6C-4DEB-07BB-1C7251F0E989}"/>
          </ac:spMkLst>
        </pc:spChg>
      </pc:sldChg>
      <pc:sldChg chg="addSp modSp mod modClrScheme chgLayout">
        <pc:chgData name="友佳 杉浦" userId="16f6d6200656b49f" providerId="LiveId" clId="{E9B92131-42DF-4328-BE0B-83A859AC6F35}" dt="2025-05-28T07:50:16.497" v="433" actId="1076"/>
        <pc:sldMkLst>
          <pc:docMk/>
          <pc:sldMk cId="2443104621" sldId="259"/>
        </pc:sldMkLst>
        <pc:spChg chg="mod ord">
          <ac:chgData name="友佳 杉浦" userId="16f6d6200656b49f" providerId="LiveId" clId="{E9B92131-42DF-4328-BE0B-83A859AC6F35}" dt="2025-05-25T13:51:18.927" v="2" actId="700"/>
          <ac:spMkLst>
            <pc:docMk/>
            <pc:sldMk cId="2443104621" sldId="259"/>
            <ac:spMk id="2" creationId="{5A0EDA36-7F0B-040F-DBB6-C141A21BFCF6}"/>
          </ac:spMkLst>
        </pc:spChg>
        <pc:spChg chg="mod ord">
          <ac:chgData name="友佳 杉浦" userId="16f6d6200656b49f" providerId="LiveId" clId="{E9B92131-42DF-4328-BE0B-83A859AC6F35}" dt="2025-05-25T14:04:23.725" v="52" actId="404"/>
          <ac:spMkLst>
            <pc:docMk/>
            <pc:sldMk cId="2443104621" sldId="259"/>
            <ac:spMk id="4" creationId="{1338D482-579B-8A10-A261-623ED5DFC29E}"/>
          </ac:spMkLst>
        </pc:spChg>
        <pc:spChg chg="add mod">
          <ac:chgData name="友佳 杉浦" userId="16f6d6200656b49f" providerId="LiveId" clId="{E9B92131-42DF-4328-BE0B-83A859AC6F35}" dt="2025-05-28T07:50:16.497" v="433" actId="1076"/>
          <ac:spMkLst>
            <pc:docMk/>
            <pc:sldMk cId="2443104621" sldId="259"/>
            <ac:spMk id="18" creationId="{491F78E8-B30A-77B5-251C-4E9CF1D7131E}"/>
          </ac:spMkLst>
        </pc:spChg>
      </pc:sldChg>
      <pc:sldChg chg="addSp modSp mod modClrScheme chgLayout">
        <pc:chgData name="友佳 杉浦" userId="16f6d6200656b49f" providerId="LiveId" clId="{E9B92131-42DF-4328-BE0B-83A859AC6F35}" dt="2025-05-25T14:08:15.204" v="291" actId="20577"/>
        <pc:sldMkLst>
          <pc:docMk/>
          <pc:sldMk cId="2301056887" sldId="264"/>
        </pc:sldMkLst>
      </pc:sldChg>
      <pc:sldChg chg="modSp mod modClrScheme chgLayout">
        <pc:chgData name="友佳 杉浦" userId="16f6d6200656b49f" providerId="LiveId" clId="{E9B92131-42DF-4328-BE0B-83A859AC6F35}" dt="2025-05-25T14:12:01.830" v="309" actId="6549"/>
        <pc:sldMkLst>
          <pc:docMk/>
          <pc:sldMk cId="1084454431" sldId="265"/>
        </pc:sldMkLst>
      </pc:sldChg>
      <pc:sldChg chg="modSp mod modClrScheme chgLayout">
        <pc:chgData name="友佳 杉浦" userId="16f6d6200656b49f" providerId="LiveId" clId="{E9B92131-42DF-4328-BE0B-83A859AC6F35}" dt="2025-05-25T14:15:13.457" v="329" actId="20577"/>
        <pc:sldMkLst>
          <pc:docMk/>
          <pc:sldMk cId="1610330723" sldId="266"/>
        </pc:sldMkLst>
      </pc:sldChg>
      <pc:sldChg chg="modSp mod modClrScheme chgLayout">
        <pc:chgData name="友佳 杉浦" userId="16f6d6200656b49f" providerId="LiveId" clId="{E9B92131-42DF-4328-BE0B-83A859AC6F35}" dt="2025-05-25T14:14:21.508" v="317" actId="6549"/>
        <pc:sldMkLst>
          <pc:docMk/>
          <pc:sldMk cId="786719589" sldId="267"/>
        </pc:sldMkLst>
      </pc:sldChg>
      <pc:sldChg chg="modSp del mod modClrScheme chgLayout">
        <pc:chgData name="友佳 杉浦" userId="16f6d6200656b49f" providerId="LiveId" clId="{E9B92131-42DF-4328-BE0B-83A859AC6F35}" dt="2025-05-25T14:13:25.555" v="311" actId="2696"/>
        <pc:sldMkLst>
          <pc:docMk/>
          <pc:sldMk cId="3289481844" sldId="268"/>
        </pc:sldMkLst>
      </pc:sldChg>
      <pc:sldChg chg="modSp mod modClrScheme chgLayout">
        <pc:chgData name="友佳 杉浦" userId="16f6d6200656b49f" providerId="LiveId" clId="{E9B92131-42DF-4328-BE0B-83A859AC6F35}" dt="2025-05-25T13:51:18.927" v="2" actId="700"/>
        <pc:sldMkLst>
          <pc:docMk/>
          <pc:sldMk cId="1872941274" sldId="269"/>
        </pc:sldMkLst>
      </pc:sldChg>
      <pc:sldChg chg="modSp mod modClrScheme chgLayout">
        <pc:chgData name="友佳 杉浦" userId="16f6d6200656b49f" providerId="LiveId" clId="{E9B92131-42DF-4328-BE0B-83A859AC6F35}" dt="2025-05-25T13:51:18.927" v="2" actId="700"/>
        <pc:sldMkLst>
          <pc:docMk/>
          <pc:sldMk cId="1362055420" sldId="270"/>
        </pc:sldMkLst>
      </pc:sldChg>
      <pc:sldChg chg="modSp mod modClrScheme chgLayout">
        <pc:chgData name="友佳 杉浦" userId="16f6d6200656b49f" providerId="LiveId" clId="{E9B92131-42DF-4328-BE0B-83A859AC6F35}" dt="2025-05-25T13:51:18.927" v="2" actId="700"/>
        <pc:sldMkLst>
          <pc:docMk/>
          <pc:sldMk cId="3933480046" sldId="271"/>
        </pc:sldMkLst>
      </pc:sldChg>
      <pc:sldChg chg="modSp mod modClrScheme chgLayout">
        <pc:chgData name="友佳 杉浦" userId="16f6d6200656b49f" providerId="LiveId" clId="{E9B92131-42DF-4328-BE0B-83A859AC6F35}" dt="2025-05-25T13:51:18.927" v="2" actId="700"/>
        <pc:sldMkLst>
          <pc:docMk/>
          <pc:sldMk cId="197093980" sldId="272"/>
        </pc:sldMkLst>
      </pc:sldChg>
      <pc:sldChg chg="addSp delSp modSp mod modClrScheme chgLayout">
        <pc:chgData name="友佳 杉浦" userId="16f6d6200656b49f" providerId="LiveId" clId="{E9B92131-42DF-4328-BE0B-83A859AC6F35}" dt="2025-05-28T07:45:53.894" v="384" actId="1076"/>
        <pc:sldMkLst>
          <pc:docMk/>
          <pc:sldMk cId="2555274024" sldId="273"/>
        </pc:sldMkLst>
      </pc:sldChg>
      <pc:sldChg chg="modSp del mod modClrScheme chgLayout">
        <pc:chgData name="友佳 杉浦" userId="16f6d6200656b49f" providerId="LiveId" clId="{E9B92131-42DF-4328-BE0B-83A859AC6F35}" dt="2025-05-25T14:16:30.318" v="332" actId="2696"/>
        <pc:sldMkLst>
          <pc:docMk/>
          <pc:sldMk cId="3450660832" sldId="274"/>
        </pc:sldMkLst>
      </pc:sldChg>
      <pc:sldChg chg="modSp mod modClrScheme chgLayout">
        <pc:chgData name="友佳 杉浦" userId="16f6d6200656b49f" providerId="LiveId" clId="{E9B92131-42DF-4328-BE0B-83A859AC6F35}" dt="2025-05-25T14:01:05.086" v="15" actId="404"/>
        <pc:sldMkLst>
          <pc:docMk/>
          <pc:sldMk cId="2801019108" sldId="275"/>
        </pc:sldMkLst>
      </pc:sldChg>
      <pc:sldChg chg="addSp modSp mod modClrScheme chgLayout">
        <pc:chgData name="友佳 杉浦" userId="16f6d6200656b49f" providerId="LiveId" clId="{E9B92131-42DF-4328-BE0B-83A859AC6F35}" dt="2025-05-28T07:47:36.542" v="397" actId="1076"/>
        <pc:sldMkLst>
          <pc:docMk/>
          <pc:sldMk cId="1686174868" sldId="276"/>
        </pc:sldMkLst>
      </pc:sldChg>
      <pc:sldChg chg="modSp del mod modClrScheme chgLayout">
        <pc:chgData name="友佳 杉浦" userId="16f6d6200656b49f" providerId="LiveId" clId="{E9B92131-42DF-4328-BE0B-83A859AC6F35}" dt="2025-05-25T14:16:13.987" v="330" actId="2696"/>
        <pc:sldMkLst>
          <pc:docMk/>
          <pc:sldMk cId="780355305" sldId="303"/>
        </pc:sldMkLst>
      </pc:sldChg>
      <pc:sldChg chg="modSp del mod modClrScheme chgLayout">
        <pc:chgData name="友佳 杉浦" userId="16f6d6200656b49f" providerId="LiveId" clId="{E9B92131-42DF-4328-BE0B-83A859AC6F35}" dt="2025-05-25T14:13:21.564" v="310" actId="2696"/>
        <pc:sldMkLst>
          <pc:docMk/>
          <pc:sldMk cId="4230902920" sldId="304"/>
        </pc:sldMkLst>
      </pc:sldChg>
      <pc:sldChg chg="modSp del mod modClrScheme chgLayout">
        <pc:chgData name="友佳 杉浦" userId="16f6d6200656b49f" providerId="LiveId" clId="{E9B92131-42DF-4328-BE0B-83A859AC6F35}" dt="2025-05-25T14:16:27.140" v="331" actId="2696"/>
        <pc:sldMkLst>
          <pc:docMk/>
          <pc:sldMk cId="2173369490" sldId="305"/>
        </pc:sldMkLst>
      </pc:sldChg>
      <pc:sldChg chg="modSp del mod modClrScheme chgLayout">
        <pc:chgData name="友佳 杉浦" userId="16f6d6200656b49f" providerId="LiveId" clId="{E9B92131-42DF-4328-BE0B-83A859AC6F35}" dt="2025-05-25T14:16:33.795" v="333" actId="2696"/>
        <pc:sldMkLst>
          <pc:docMk/>
          <pc:sldMk cId="2817325997" sldId="306"/>
        </pc:sldMkLst>
      </pc:sldChg>
      <pc:sldChg chg="delSp modSp del mod modClrScheme chgLayout">
        <pc:chgData name="友佳 杉浦" userId="16f6d6200656b49f" providerId="LiveId" clId="{E9B92131-42DF-4328-BE0B-83A859AC6F35}" dt="2025-05-25T14:18:36.345" v="349" actId="2696"/>
        <pc:sldMkLst>
          <pc:docMk/>
          <pc:sldMk cId="3036378855" sldId="2147471067"/>
        </pc:sldMkLst>
      </pc:sldChg>
      <pc:sldChg chg="modSp add mod">
        <pc:chgData name="友佳 杉浦" userId="16f6d6200656b49f" providerId="LiveId" clId="{E9B92131-42DF-4328-BE0B-83A859AC6F35}" dt="2025-05-25T14:18:52.552" v="362" actId="20577"/>
        <pc:sldMkLst>
          <pc:docMk/>
          <pc:sldMk cId="3041040942" sldId="2147471067"/>
        </pc:sldMkLst>
        <pc:spChg chg="mod">
          <ac:chgData name="友佳 杉浦" userId="16f6d6200656b49f" providerId="LiveId" clId="{E9B92131-42DF-4328-BE0B-83A859AC6F35}" dt="2025-05-25T14:18:52.552" v="362" actId="20577"/>
          <ac:spMkLst>
            <pc:docMk/>
            <pc:sldMk cId="3041040942" sldId="2147471067"/>
            <ac:spMk id="20" creationId="{628A62D1-6EC1-4E38-CE04-9BE92791F6E6}"/>
          </ac:spMkLst>
        </pc:spChg>
      </pc:sldChg>
      <pc:sldChg chg="delSp modSp mod modClrScheme chgLayout">
        <pc:chgData name="友佳 杉浦" userId="16f6d6200656b49f" providerId="LiveId" clId="{E9B92131-42DF-4328-BE0B-83A859AC6F35}" dt="2025-05-25T14:17:11.921" v="341" actId="478"/>
        <pc:sldMkLst>
          <pc:docMk/>
          <pc:sldMk cId="4147091244" sldId="2147471085"/>
        </pc:sldMkLst>
        <pc:spChg chg="mod ord">
          <ac:chgData name="友佳 杉浦" userId="16f6d6200656b49f" providerId="LiveId" clId="{E9B92131-42DF-4328-BE0B-83A859AC6F35}" dt="2025-05-25T14:17:04.087" v="339" actId="403"/>
          <ac:spMkLst>
            <pc:docMk/>
            <pc:sldMk cId="4147091244" sldId="2147471085"/>
            <ac:spMk id="2" creationId="{67E82356-4601-40BE-5DF5-65AE0EF76404}"/>
          </ac:spMkLst>
        </pc:spChg>
        <pc:spChg chg="mod ord">
          <ac:chgData name="友佳 杉浦" userId="16f6d6200656b49f" providerId="LiveId" clId="{E9B92131-42DF-4328-BE0B-83A859AC6F35}" dt="2025-05-25T13:51:18.927" v="2" actId="700"/>
          <ac:spMkLst>
            <pc:docMk/>
            <pc:sldMk cId="4147091244" sldId="2147471085"/>
            <ac:spMk id="4" creationId="{EFE63A79-8867-9C77-20A9-E896A5DA4F4F}"/>
          </ac:spMkLst>
        </pc:spChg>
      </pc:sldChg>
      <pc:sldChg chg="modSp mod modClrScheme chgLayout">
        <pc:chgData name="友佳 杉浦" userId="16f6d6200656b49f" providerId="LiveId" clId="{E9B92131-42DF-4328-BE0B-83A859AC6F35}" dt="2025-05-25T13:51:04.713" v="1" actId="700"/>
        <pc:sldMkLst>
          <pc:docMk/>
          <pc:sldMk cId="2995837027" sldId="2147483417"/>
        </pc:sldMkLst>
        <pc:spChg chg="mod ord">
          <ac:chgData name="友佳 杉浦" userId="16f6d6200656b49f" providerId="LiveId" clId="{E9B92131-42DF-4328-BE0B-83A859AC6F35}" dt="2025-05-25T13:51:04.713" v="1" actId="700"/>
          <ac:spMkLst>
            <pc:docMk/>
            <pc:sldMk cId="2995837027" sldId="2147483417"/>
            <ac:spMk id="4" creationId="{081CC862-FA05-BA2D-1AFB-7723A391823C}"/>
          </ac:spMkLst>
        </pc:spChg>
        <pc:spChg chg="mod ord">
          <ac:chgData name="友佳 杉浦" userId="16f6d6200656b49f" providerId="LiveId" clId="{E9B92131-42DF-4328-BE0B-83A859AC6F35}" dt="2025-05-25T13:51:04.713" v="1" actId="700"/>
          <ac:spMkLst>
            <pc:docMk/>
            <pc:sldMk cId="2995837027" sldId="2147483417"/>
            <ac:spMk id="5" creationId="{879D3AB3-2F9D-51A8-32AF-509601714266}"/>
          </ac:spMkLst>
        </pc:spChg>
      </pc:sldChg>
      <pc:sldChg chg="modSp mod modClrScheme chgLayout">
        <pc:chgData name="友佳 杉浦" userId="16f6d6200656b49f" providerId="LiveId" clId="{E9B92131-42DF-4328-BE0B-83A859AC6F35}" dt="2025-05-28T07:48:20.119" v="426" actId="404"/>
        <pc:sldMkLst>
          <pc:docMk/>
          <pc:sldMk cId="2084742696" sldId="2147483418"/>
        </pc:sldMkLst>
      </pc:sldChg>
      <pc:sldChg chg="modSp add">
        <pc:chgData name="友佳 杉浦" userId="16f6d6200656b49f" providerId="LiveId" clId="{E9B92131-42DF-4328-BE0B-83A859AC6F35}" dt="2025-05-26T07:55:38.415" v="375"/>
        <pc:sldMkLst>
          <pc:docMk/>
          <pc:sldMk cId="329461448" sldId="2147483444"/>
        </pc:sldMkLst>
        <pc:graphicFrameChg chg="mod">
          <ac:chgData name="友佳 杉浦" userId="16f6d6200656b49f" providerId="LiveId" clId="{E9B92131-42DF-4328-BE0B-83A859AC6F35}" dt="2025-05-26T07:55:38.415" v="375"/>
          <ac:graphicFrameMkLst>
            <pc:docMk/>
            <pc:sldMk cId="329461448" sldId="2147483444"/>
            <ac:graphicFrameMk id="5" creationId="{5ACC1C72-E191-86ED-B68F-6BB538708A6A}"/>
          </ac:graphicFrameMkLst>
        </pc:graphicFrameChg>
      </pc:sldChg>
      <pc:sldChg chg="add">
        <pc:chgData name="友佳 杉浦" userId="16f6d6200656b49f" providerId="LiveId" clId="{E9B92131-42DF-4328-BE0B-83A859AC6F35}" dt="2025-05-25T13:51:48.585" v="3"/>
        <pc:sldMkLst>
          <pc:docMk/>
          <pc:sldMk cId="4293004460" sldId="2147483462"/>
        </pc:sldMkLst>
      </pc:sldChg>
      <pc:sldChg chg="add">
        <pc:chgData name="友佳 杉浦" userId="16f6d6200656b49f" providerId="LiveId" clId="{E9B92131-42DF-4328-BE0B-83A859AC6F35}" dt="2025-05-25T14:18:24.742" v="348"/>
        <pc:sldMkLst>
          <pc:docMk/>
          <pc:sldMk cId="1388150903" sldId="2147483463"/>
        </pc:sldMkLst>
      </pc:sldChg>
      <pc:sldMasterChg chg="delSp del mod delSldLayout">
        <pc:chgData name="友佳 杉浦" userId="16f6d6200656b49f" providerId="LiveId" clId="{E9B92131-42DF-4328-BE0B-83A859AC6F35}" dt="2025-05-25T13:51:18.927" v="2" actId="700"/>
        <pc:sldMasterMkLst>
          <pc:docMk/>
          <pc:sldMasterMk cId="3356509824" sldId="2147483648"/>
        </pc:sldMasterMkLst>
        <pc:sldLayoutChg chg="del">
          <pc:chgData name="友佳 杉浦" userId="16f6d6200656b49f" providerId="LiveId" clId="{E9B92131-42DF-4328-BE0B-83A859AC6F35}" dt="2025-05-25T13:51:18.927" v="2" actId="700"/>
          <pc:sldLayoutMkLst>
            <pc:docMk/>
            <pc:sldMasterMk cId="3356509824" sldId="2147483648"/>
            <pc:sldLayoutMk cId="1314722821" sldId="2147483649"/>
          </pc:sldLayoutMkLst>
        </pc:sldLayoutChg>
        <pc:sldLayoutChg chg="del">
          <pc:chgData name="友佳 杉浦" userId="16f6d6200656b49f" providerId="LiveId" clId="{E9B92131-42DF-4328-BE0B-83A859AC6F35}" dt="2025-05-25T13:51:18.927" v="2" actId="700"/>
          <pc:sldLayoutMkLst>
            <pc:docMk/>
            <pc:sldMasterMk cId="3356509824" sldId="2147483648"/>
            <pc:sldLayoutMk cId="749735679" sldId="2147483654"/>
          </pc:sldLayoutMkLst>
        </pc:sldLayoutChg>
        <pc:sldLayoutChg chg="del">
          <pc:chgData name="友佳 杉浦" userId="16f6d6200656b49f" providerId="LiveId" clId="{E9B92131-42DF-4328-BE0B-83A859AC6F35}" dt="2025-05-25T13:51:18.927" v="2" actId="700"/>
          <pc:sldLayoutMkLst>
            <pc:docMk/>
            <pc:sldMasterMk cId="3356509824" sldId="2147483648"/>
            <pc:sldLayoutMk cId="3216387914" sldId="2147483655"/>
          </pc:sldLayoutMkLst>
        </pc:sldLayoutChg>
      </pc:sldMasterChg>
    </pc:docChg>
  </pc:docChgLst>
  <pc:docChgLst>
    <pc:chgData name="友佳 杉浦" userId="16f6d6200656b49f" providerId="LiveId" clId="{D42BBE37-F5B5-42C4-A728-67CC6D0C7C68}"/>
    <pc:docChg chg="custSel delSld modSld">
      <pc:chgData name="友佳 杉浦" userId="16f6d6200656b49f" providerId="LiveId" clId="{D42BBE37-F5B5-42C4-A728-67CC6D0C7C68}" dt="2025-03-11T05:35:04.947" v="4" actId="2696"/>
      <pc:docMkLst>
        <pc:docMk/>
      </pc:docMkLst>
      <pc:sldChg chg="del">
        <pc:chgData name="友佳 杉浦" userId="16f6d6200656b49f" providerId="LiveId" clId="{D42BBE37-F5B5-42C4-A728-67CC6D0C7C68}" dt="2025-03-11T05:35:04.947" v="4" actId="2696"/>
        <pc:sldMkLst>
          <pc:docMk/>
          <pc:sldMk cId="548798967" sldId="256"/>
        </pc:sldMkLst>
      </pc:sldChg>
      <pc:sldChg chg="del">
        <pc:chgData name="友佳 杉浦" userId="16f6d6200656b49f" providerId="LiveId" clId="{D42BBE37-F5B5-42C4-A728-67CC6D0C7C68}" dt="2025-03-11T05:35:04.947" v="4" actId="2696"/>
        <pc:sldMkLst>
          <pc:docMk/>
          <pc:sldMk cId="2924773238" sldId="258"/>
        </pc:sldMkLst>
      </pc:sldChg>
      <pc:sldChg chg="del">
        <pc:chgData name="友佳 杉浦" userId="16f6d6200656b49f" providerId="LiveId" clId="{D42BBE37-F5B5-42C4-A728-67CC6D0C7C68}" dt="2025-03-11T05:35:04.947" v="4" actId="2696"/>
        <pc:sldMkLst>
          <pc:docMk/>
          <pc:sldMk cId="2884998216" sldId="261"/>
        </pc:sldMkLst>
      </pc:sldChg>
      <pc:sldChg chg="del">
        <pc:chgData name="友佳 杉浦" userId="16f6d6200656b49f" providerId="LiveId" clId="{D42BBE37-F5B5-42C4-A728-67CC6D0C7C68}" dt="2025-03-11T05:35:04.947" v="4" actId="2696"/>
        <pc:sldMkLst>
          <pc:docMk/>
          <pc:sldMk cId="4262118859" sldId="262"/>
        </pc:sldMkLst>
      </pc:sldChg>
      <pc:sldChg chg="del">
        <pc:chgData name="友佳 杉浦" userId="16f6d6200656b49f" providerId="LiveId" clId="{D42BBE37-F5B5-42C4-A728-67CC6D0C7C68}" dt="2025-03-11T05:35:04.947" v="4" actId="2696"/>
        <pc:sldMkLst>
          <pc:docMk/>
          <pc:sldMk cId="247462974" sldId="263"/>
        </pc:sldMkLst>
      </pc:sldChg>
      <pc:sldChg chg="delSp modSp mod">
        <pc:chgData name="友佳 杉浦" userId="16f6d6200656b49f" providerId="LiveId" clId="{D42BBE37-F5B5-42C4-A728-67CC6D0C7C68}" dt="2025-03-11T05:34:44.670" v="3" actId="478"/>
        <pc:sldMkLst>
          <pc:docMk/>
          <pc:sldMk cId="2301056887" sldId="264"/>
        </pc:sldMkLst>
      </pc:sldChg>
    </pc:docChg>
  </pc:docChgLst>
  <pc:docChgLst>
    <pc:chgData name="友佳 杉浦" userId="16f6d6200656b49f" providerId="LiveId" clId="{345E5155-84C5-40CC-BEBF-2A6149627368}"/>
    <pc:docChg chg="custSel addSld delSld modSld sldOrd">
      <pc:chgData name="友佳 杉浦" userId="16f6d6200656b49f" providerId="LiveId" clId="{345E5155-84C5-40CC-BEBF-2A6149627368}" dt="2025-07-31T19:47:10.405" v="25806" actId="6549"/>
      <pc:docMkLst>
        <pc:docMk/>
      </pc:docMkLst>
      <pc:sldChg chg="delSp modSp mod modNotesTx">
        <pc:chgData name="友佳 杉浦" userId="16f6d6200656b49f" providerId="LiveId" clId="{345E5155-84C5-40CC-BEBF-2A6149627368}" dt="2025-07-31T17:19:18.018" v="25803" actId="20577"/>
        <pc:sldMkLst>
          <pc:docMk/>
          <pc:sldMk cId="3506869398" sldId="256"/>
        </pc:sldMkLst>
        <pc:spChg chg="del">
          <ac:chgData name="友佳 杉浦" userId="16f6d6200656b49f" providerId="LiveId" clId="{345E5155-84C5-40CC-BEBF-2A6149627368}" dt="2025-07-30T16:36:51.901" v="21857" actId="478"/>
          <ac:spMkLst>
            <pc:docMk/>
            <pc:sldMk cId="3506869398" sldId="256"/>
            <ac:spMk id="2" creationId="{F1FD34CC-E1CC-90ED-2275-135EDC52108D}"/>
          </ac:spMkLst>
        </pc:spChg>
        <pc:spChg chg="mod">
          <ac:chgData name="友佳 杉浦" userId="16f6d6200656b49f" providerId="LiveId" clId="{345E5155-84C5-40CC-BEBF-2A6149627368}" dt="2025-07-30T16:36:55.720" v="21858" actId="6549"/>
          <ac:spMkLst>
            <pc:docMk/>
            <pc:sldMk cId="3506869398" sldId="256"/>
            <ac:spMk id="3" creationId="{963E0480-4E6C-4DEB-07BB-1C7251F0E989}"/>
          </ac:spMkLst>
        </pc:spChg>
        <pc:spChg chg="mod">
          <ac:chgData name="友佳 杉浦" userId="16f6d6200656b49f" providerId="LiveId" clId="{345E5155-84C5-40CC-BEBF-2A6149627368}" dt="2025-07-30T17:03:01.982" v="24578"/>
          <ac:spMkLst>
            <pc:docMk/>
            <pc:sldMk cId="3506869398" sldId="256"/>
            <ac:spMk id="5" creationId="{FB21B7C4-2A31-2CBA-7339-1F6E11116C83}"/>
          </ac:spMkLst>
        </pc:spChg>
        <pc:spChg chg="del">
          <ac:chgData name="友佳 杉浦" userId="16f6d6200656b49f" providerId="LiveId" clId="{345E5155-84C5-40CC-BEBF-2A6149627368}" dt="2025-07-30T16:36:51.901" v="21857" actId="478"/>
          <ac:spMkLst>
            <pc:docMk/>
            <pc:sldMk cId="3506869398" sldId="256"/>
            <ac:spMk id="6" creationId="{672FD968-8BF6-873E-311E-78112213859A}"/>
          </ac:spMkLst>
        </pc:spChg>
      </pc:sldChg>
      <pc:sldChg chg="modSp mod ord modNotesTx">
        <pc:chgData name="友佳 杉浦" userId="16f6d6200656b49f" providerId="LiveId" clId="{345E5155-84C5-40CC-BEBF-2A6149627368}" dt="2025-07-31T17:32:26.462" v="25805"/>
        <pc:sldMkLst>
          <pc:docMk/>
          <pc:sldMk cId="2443104621" sldId="259"/>
        </pc:sldMkLst>
        <pc:spChg chg="mod">
          <ac:chgData name="友佳 杉浦" userId="16f6d6200656b49f" providerId="LiveId" clId="{345E5155-84C5-40CC-BEBF-2A6149627368}" dt="2025-07-30T17:03:16.723" v="24580"/>
          <ac:spMkLst>
            <pc:docMk/>
            <pc:sldMk cId="2443104621" sldId="259"/>
            <ac:spMk id="2" creationId="{5A0EDA36-7F0B-040F-DBB6-C141A21BFCF6}"/>
          </ac:spMkLst>
        </pc:spChg>
        <pc:picChg chg="mod">
          <ac:chgData name="友佳 杉浦" userId="16f6d6200656b49f" providerId="LiveId" clId="{345E5155-84C5-40CC-BEBF-2A6149627368}" dt="2025-07-30T15:51:45.876" v="16137" actId="1366"/>
          <ac:picMkLst>
            <pc:docMk/>
            <pc:sldMk cId="2443104621" sldId="259"/>
            <ac:picMk id="1026" creationId="{E51EE43A-BCC3-6EC6-F2D1-C18316B5492C}"/>
          </ac:picMkLst>
        </pc:picChg>
      </pc:sldChg>
      <pc:sldChg chg="del">
        <pc:chgData name="友佳 杉浦" userId="16f6d6200656b49f" providerId="LiveId" clId="{345E5155-84C5-40CC-BEBF-2A6149627368}" dt="2025-07-30T10:45:26.967" v="24" actId="2696"/>
        <pc:sldMkLst>
          <pc:docMk/>
          <pc:sldMk cId="2301056887" sldId="264"/>
        </pc:sldMkLst>
      </pc:sldChg>
      <pc:sldChg chg="del">
        <pc:chgData name="友佳 杉浦" userId="16f6d6200656b49f" providerId="LiveId" clId="{345E5155-84C5-40CC-BEBF-2A6149627368}" dt="2025-07-30T12:50:33.827" v="6832" actId="2696"/>
        <pc:sldMkLst>
          <pc:docMk/>
          <pc:sldMk cId="1084454431" sldId="265"/>
        </pc:sldMkLst>
      </pc:sldChg>
      <pc:sldChg chg="del">
        <pc:chgData name="友佳 杉浦" userId="16f6d6200656b49f" providerId="LiveId" clId="{345E5155-84C5-40CC-BEBF-2A6149627368}" dt="2025-07-30T12:46:45.823" v="6488" actId="2696"/>
        <pc:sldMkLst>
          <pc:docMk/>
          <pc:sldMk cId="1610330723" sldId="266"/>
        </pc:sldMkLst>
      </pc:sldChg>
      <pc:sldChg chg="modSp add mod modNotesTx">
        <pc:chgData name="友佳 杉浦" userId="16f6d6200656b49f" providerId="LiveId" clId="{345E5155-84C5-40CC-BEBF-2A6149627368}" dt="2025-07-31T14:52:47.751" v="24587"/>
        <pc:sldMkLst>
          <pc:docMk/>
          <pc:sldMk cId="3617436870" sldId="266"/>
        </pc:sldMkLst>
        <pc:spChg chg="mod">
          <ac:chgData name="友佳 杉浦" userId="16f6d6200656b49f" providerId="LiveId" clId="{345E5155-84C5-40CC-BEBF-2A6149627368}" dt="2025-07-31T14:52:47.751" v="24587"/>
          <ac:spMkLst>
            <pc:docMk/>
            <pc:sldMk cId="3617436870" sldId="266"/>
            <ac:spMk id="3" creationId="{06782B4F-465F-B7F6-5EAE-EA8CD0641E6C}"/>
          </ac:spMkLst>
        </pc:spChg>
      </pc:sldChg>
      <pc:sldChg chg="del">
        <pc:chgData name="友佳 杉浦" userId="16f6d6200656b49f" providerId="LiveId" clId="{345E5155-84C5-40CC-BEBF-2A6149627368}" dt="2025-07-30T12:46:45.823" v="6488" actId="2696"/>
        <pc:sldMkLst>
          <pc:docMk/>
          <pc:sldMk cId="786719589" sldId="267"/>
        </pc:sldMkLst>
      </pc:sldChg>
      <pc:sldChg chg="modSp add mod modNotesTx">
        <pc:chgData name="友佳 杉浦" userId="16f6d6200656b49f" providerId="LiveId" clId="{345E5155-84C5-40CC-BEBF-2A6149627368}" dt="2025-07-31T14:52:47.751" v="24587"/>
        <pc:sldMkLst>
          <pc:docMk/>
          <pc:sldMk cId="2958803268" sldId="267"/>
        </pc:sldMkLst>
        <pc:spChg chg="mod">
          <ac:chgData name="友佳 杉浦" userId="16f6d6200656b49f" providerId="LiveId" clId="{345E5155-84C5-40CC-BEBF-2A6149627368}" dt="2025-07-31T14:52:47.751" v="24587"/>
          <ac:spMkLst>
            <pc:docMk/>
            <pc:sldMk cId="2958803268" sldId="267"/>
            <ac:spMk id="3" creationId="{8E3591EB-1216-9E7A-7EA6-CB7C584D03AE}"/>
          </ac:spMkLst>
        </pc:spChg>
      </pc:sldChg>
      <pc:sldChg chg="del">
        <pc:chgData name="友佳 杉浦" userId="16f6d6200656b49f" providerId="LiveId" clId="{345E5155-84C5-40CC-BEBF-2A6149627368}" dt="2025-07-30T12:50:33.827" v="6832" actId="2696"/>
        <pc:sldMkLst>
          <pc:docMk/>
          <pc:sldMk cId="1872941274" sldId="269"/>
        </pc:sldMkLst>
      </pc:sldChg>
      <pc:sldChg chg="del">
        <pc:chgData name="友佳 杉浦" userId="16f6d6200656b49f" providerId="LiveId" clId="{345E5155-84C5-40CC-BEBF-2A6149627368}" dt="2025-07-30T12:51:01.966" v="6833" actId="2696"/>
        <pc:sldMkLst>
          <pc:docMk/>
          <pc:sldMk cId="1362055420" sldId="270"/>
        </pc:sldMkLst>
      </pc:sldChg>
      <pc:sldChg chg="modSp add mod ord modNotesTx">
        <pc:chgData name="友佳 杉浦" userId="16f6d6200656b49f" providerId="LiveId" clId="{345E5155-84C5-40CC-BEBF-2A6149627368}" dt="2025-07-31T14:52:47.751" v="24587"/>
        <pc:sldMkLst>
          <pc:docMk/>
          <pc:sldMk cId="1526731055" sldId="270"/>
        </pc:sldMkLst>
        <pc:spChg chg="mod">
          <ac:chgData name="友佳 杉浦" userId="16f6d6200656b49f" providerId="LiveId" clId="{345E5155-84C5-40CC-BEBF-2A6149627368}" dt="2025-07-31T14:52:47.751" v="24587"/>
          <ac:spMkLst>
            <pc:docMk/>
            <pc:sldMk cId="1526731055" sldId="270"/>
            <ac:spMk id="3" creationId="{C2BE0284-92EB-C406-BA78-0413F894068B}"/>
          </ac:spMkLst>
        </pc:spChg>
      </pc:sldChg>
      <pc:sldChg chg="modSp add mod ord modNotesTx">
        <pc:chgData name="友佳 杉浦" userId="16f6d6200656b49f" providerId="LiveId" clId="{345E5155-84C5-40CC-BEBF-2A6149627368}" dt="2025-07-31T14:52:47.751" v="24587"/>
        <pc:sldMkLst>
          <pc:docMk/>
          <pc:sldMk cId="202937851" sldId="271"/>
        </pc:sldMkLst>
        <pc:spChg chg="mod">
          <ac:chgData name="友佳 杉浦" userId="16f6d6200656b49f" providerId="LiveId" clId="{345E5155-84C5-40CC-BEBF-2A6149627368}" dt="2025-07-31T14:52:47.751" v="24587"/>
          <ac:spMkLst>
            <pc:docMk/>
            <pc:sldMk cId="202937851" sldId="271"/>
            <ac:spMk id="3" creationId="{CACF9757-5FBC-BE7C-82B3-55EB258993D4}"/>
          </ac:spMkLst>
        </pc:spChg>
      </pc:sldChg>
      <pc:sldChg chg="del">
        <pc:chgData name="友佳 杉浦" userId="16f6d6200656b49f" providerId="LiveId" clId="{345E5155-84C5-40CC-BEBF-2A6149627368}" dt="2025-07-30T12:51:01.966" v="6833" actId="2696"/>
        <pc:sldMkLst>
          <pc:docMk/>
          <pc:sldMk cId="3933480046" sldId="271"/>
        </pc:sldMkLst>
      </pc:sldChg>
      <pc:sldChg chg="del">
        <pc:chgData name="友佳 杉浦" userId="16f6d6200656b49f" providerId="LiveId" clId="{345E5155-84C5-40CC-BEBF-2A6149627368}" dt="2025-07-30T12:51:01.966" v="6833" actId="2696"/>
        <pc:sldMkLst>
          <pc:docMk/>
          <pc:sldMk cId="197093980" sldId="272"/>
        </pc:sldMkLst>
      </pc:sldChg>
      <pc:sldChg chg="modSp add mod ord modNotesTx">
        <pc:chgData name="友佳 杉浦" userId="16f6d6200656b49f" providerId="LiveId" clId="{345E5155-84C5-40CC-BEBF-2A6149627368}" dt="2025-07-31T14:52:47.751" v="24587"/>
        <pc:sldMkLst>
          <pc:docMk/>
          <pc:sldMk cId="2357373367" sldId="272"/>
        </pc:sldMkLst>
        <pc:spChg chg="mod">
          <ac:chgData name="友佳 杉浦" userId="16f6d6200656b49f" providerId="LiveId" clId="{345E5155-84C5-40CC-BEBF-2A6149627368}" dt="2025-07-31T14:52:47.751" v="24587"/>
          <ac:spMkLst>
            <pc:docMk/>
            <pc:sldMk cId="2357373367" sldId="272"/>
            <ac:spMk id="3" creationId="{BC24F5CA-AAE1-53FB-38FF-83CDE01AF7F0}"/>
          </ac:spMkLst>
        </pc:spChg>
      </pc:sldChg>
      <pc:sldChg chg="del">
        <pc:chgData name="友佳 杉浦" userId="16f6d6200656b49f" providerId="LiveId" clId="{345E5155-84C5-40CC-BEBF-2A6149627368}" dt="2025-07-30T10:45:26.967" v="24" actId="2696"/>
        <pc:sldMkLst>
          <pc:docMk/>
          <pc:sldMk cId="2555274024" sldId="273"/>
        </pc:sldMkLst>
      </pc:sldChg>
      <pc:sldChg chg="del">
        <pc:chgData name="友佳 杉浦" userId="16f6d6200656b49f" providerId="LiveId" clId="{345E5155-84C5-40CC-BEBF-2A6149627368}" dt="2025-07-30T10:45:26.967" v="24" actId="2696"/>
        <pc:sldMkLst>
          <pc:docMk/>
          <pc:sldMk cId="2801019108" sldId="275"/>
        </pc:sldMkLst>
      </pc:sldChg>
      <pc:sldChg chg="del">
        <pc:chgData name="友佳 杉浦" userId="16f6d6200656b49f" providerId="LiveId" clId="{345E5155-84C5-40CC-BEBF-2A6149627368}" dt="2025-07-30T10:45:26.967" v="24" actId="2696"/>
        <pc:sldMkLst>
          <pc:docMk/>
          <pc:sldMk cId="1686174868" sldId="276"/>
        </pc:sldMkLst>
      </pc:sldChg>
      <pc:sldChg chg="add del">
        <pc:chgData name="友佳 杉浦" userId="16f6d6200656b49f" providerId="LiveId" clId="{345E5155-84C5-40CC-BEBF-2A6149627368}" dt="2025-07-30T10:46:02.706" v="26" actId="2696"/>
        <pc:sldMkLst>
          <pc:docMk/>
          <pc:sldMk cId="2409167706" sldId="302"/>
        </pc:sldMkLst>
      </pc:sldChg>
      <pc:sldChg chg="add del">
        <pc:chgData name="友佳 杉浦" userId="16f6d6200656b49f" providerId="LiveId" clId="{345E5155-84C5-40CC-BEBF-2A6149627368}" dt="2025-07-30T13:54:36.314" v="11704" actId="2696"/>
        <pc:sldMkLst>
          <pc:docMk/>
          <pc:sldMk cId="3786973700" sldId="302"/>
        </pc:sldMkLst>
      </pc:sldChg>
      <pc:sldChg chg="modSp add mod modNotesTx">
        <pc:chgData name="友佳 杉浦" userId="16f6d6200656b49f" providerId="LiveId" clId="{345E5155-84C5-40CC-BEBF-2A6149627368}" dt="2025-07-31T16:12:10.886" v="25323" actId="6549"/>
        <pc:sldMkLst>
          <pc:docMk/>
          <pc:sldMk cId="4288547247" sldId="302"/>
        </pc:sldMkLst>
        <pc:spChg chg="mod">
          <ac:chgData name="友佳 杉浦" userId="16f6d6200656b49f" providerId="LiveId" clId="{345E5155-84C5-40CC-BEBF-2A6149627368}" dt="2025-07-31T14:53:04.611" v="24588"/>
          <ac:spMkLst>
            <pc:docMk/>
            <pc:sldMk cId="4288547247" sldId="302"/>
            <ac:spMk id="3" creationId="{9AA08337-85B8-5972-8CF3-08B906DBC7E6}"/>
          </ac:spMkLst>
        </pc:spChg>
      </pc:sldChg>
      <pc:sldChg chg="add del modNotesTx">
        <pc:chgData name="友佳 杉浦" userId="16f6d6200656b49f" providerId="LiveId" clId="{345E5155-84C5-40CC-BEBF-2A6149627368}" dt="2025-07-30T14:52:44.469" v="14637" actId="2696"/>
        <pc:sldMkLst>
          <pc:docMk/>
          <pc:sldMk cId="456818085" sldId="303"/>
        </pc:sldMkLst>
      </pc:sldChg>
      <pc:sldChg chg="add del">
        <pc:chgData name="友佳 杉浦" userId="16f6d6200656b49f" providerId="LiveId" clId="{345E5155-84C5-40CC-BEBF-2A6149627368}" dt="2025-07-30T10:46:02.706" v="26" actId="2696"/>
        <pc:sldMkLst>
          <pc:docMk/>
          <pc:sldMk cId="2298299691" sldId="303"/>
        </pc:sldMkLst>
      </pc:sldChg>
      <pc:sldChg chg="add del">
        <pc:chgData name="友佳 杉浦" userId="16f6d6200656b49f" providerId="LiveId" clId="{345E5155-84C5-40CC-BEBF-2A6149627368}" dt="2025-07-30T13:54:36.314" v="11704" actId="2696"/>
        <pc:sldMkLst>
          <pc:docMk/>
          <pc:sldMk cId="3131520036" sldId="303"/>
        </pc:sldMkLst>
      </pc:sldChg>
      <pc:sldChg chg="modSp add mod modNotesTx">
        <pc:chgData name="友佳 杉浦" userId="16f6d6200656b49f" providerId="LiveId" clId="{345E5155-84C5-40CC-BEBF-2A6149627368}" dt="2025-07-31T14:53:04.611" v="24588"/>
        <pc:sldMkLst>
          <pc:docMk/>
          <pc:sldMk cId="812100706" sldId="304"/>
        </pc:sldMkLst>
        <pc:spChg chg="mod">
          <ac:chgData name="友佳 杉浦" userId="16f6d6200656b49f" providerId="LiveId" clId="{345E5155-84C5-40CC-BEBF-2A6149627368}" dt="2025-07-31T14:53:04.611" v="24588"/>
          <ac:spMkLst>
            <pc:docMk/>
            <pc:sldMk cId="812100706" sldId="304"/>
            <ac:spMk id="3" creationId="{79C0AC10-ADC2-61EF-B36B-C785F880C12A}"/>
          </ac:spMkLst>
        </pc:spChg>
      </pc:sldChg>
      <pc:sldChg chg="add del">
        <pc:chgData name="友佳 杉浦" userId="16f6d6200656b49f" providerId="LiveId" clId="{345E5155-84C5-40CC-BEBF-2A6149627368}" dt="2025-07-30T10:46:02.706" v="26" actId="2696"/>
        <pc:sldMkLst>
          <pc:docMk/>
          <pc:sldMk cId="1017619851" sldId="304"/>
        </pc:sldMkLst>
      </pc:sldChg>
      <pc:sldChg chg="add del">
        <pc:chgData name="友佳 杉浦" userId="16f6d6200656b49f" providerId="LiveId" clId="{345E5155-84C5-40CC-BEBF-2A6149627368}" dt="2025-07-30T13:54:36.314" v="11704" actId="2696"/>
        <pc:sldMkLst>
          <pc:docMk/>
          <pc:sldMk cId="2486646675" sldId="304"/>
        </pc:sldMkLst>
      </pc:sldChg>
      <pc:sldChg chg="add del">
        <pc:chgData name="友佳 杉浦" userId="16f6d6200656b49f" providerId="LiveId" clId="{345E5155-84C5-40CC-BEBF-2A6149627368}" dt="2025-07-30T10:45:41.904" v="25" actId="2696"/>
        <pc:sldMkLst>
          <pc:docMk/>
          <pc:sldMk cId="3868212493" sldId="307"/>
        </pc:sldMkLst>
      </pc:sldChg>
      <pc:sldChg chg="add del">
        <pc:chgData name="友佳 杉浦" userId="16f6d6200656b49f" providerId="LiveId" clId="{345E5155-84C5-40CC-BEBF-2A6149627368}" dt="2025-07-30T10:45:41.904" v="25" actId="2696"/>
        <pc:sldMkLst>
          <pc:docMk/>
          <pc:sldMk cId="1176843897" sldId="308"/>
        </pc:sldMkLst>
      </pc:sldChg>
      <pc:sldChg chg="modSp mod modNotesTx">
        <pc:chgData name="友佳 杉浦" userId="16f6d6200656b49f" providerId="LiveId" clId="{345E5155-84C5-40CC-BEBF-2A6149627368}" dt="2025-07-31T17:16:39.192" v="25750" actId="20577"/>
        <pc:sldMkLst>
          <pc:docMk/>
          <pc:sldMk cId="3041040942" sldId="2147471067"/>
        </pc:sldMkLst>
        <pc:spChg chg="mod">
          <ac:chgData name="友佳 杉浦" userId="16f6d6200656b49f" providerId="LiveId" clId="{345E5155-84C5-40CC-BEBF-2A6149627368}" dt="2025-07-30T16:25:16.890" v="20065" actId="20577"/>
          <ac:spMkLst>
            <pc:docMk/>
            <pc:sldMk cId="3041040942" sldId="2147471067"/>
            <ac:spMk id="20" creationId="{628A62D1-6EC1-4E38-CE04-9BE92791F6E6}"/>
          </ac:spMkLst>
        </pc:spChg>
        <pc:spChg chg="mod">
          <ac:chgData name="友佳 杉浦" userId="16f6d6200656b49f" providerId="LiveId" clId="{345E5155-84C5-40CC-BEBF-2A6149627368}" dt="2025-07-30T17:02:54.092" v="24577"/>
          <ac:spMkLst>
            <pc:docMk/>
            <pc:sldMk cId="3041040942" sldId="2147471067"/>
            <ac:spMk id="22" creationId="{58C7ABB2-AAE4-6D64-3CFB-C995D65D68C9}"/>
          </ac:spMkLst>
        </pc:spChg>
      </pc:sldChg>
      <pc:sldChg chg="modSp mod ord modNotesTx">
        <pc:chgData name="友佳 杉浦" userId="16f6d6200656b49f" providerId="LiveId" clId="{345E5155-84C5-40CC-BEBF-2A6149627368}" dt="2025-07-31T17:24:19.473" v="25804"/>
        <pc:sldMkLst>
          <pc:docMk/>
          <pc:sldMk cId="4147091244" sldId="2147471085"/>
        </pc:sldMkLst>
        <pc:spChg chg="mod">
          <ac:chgData name="友佳 杉浦" userId="16f6d6200656b49f" providerId="LiveId" clId="{345E5155-84C5-40CC-BEBF-2A6149627368}" dt="2025-07-30T16:39:53.849" v="22294" actId="20577"/>
          <ac:spMkLst>
            <pc:docMk/>
            <pc:sldMk cId="4147091244" sldId="2147471085"/>
            <ac:spMk id="2" creationId="{67E82356-4601-40BE-5DF5-65AE0EF76404}"/>
          </ac:spMkLst>
        </pc:spChg>
        <pc:spChg chg="mod">
          <ac:chgData name="友佳 杉浦" userId="16f6d6200656b49f" providerId="LiveId" clId="{345E5155-84C5-40CC-BEBF-2A6149627368}" dt="2025-07-30T17:03:09.663" v="24579"/>
          <ac:spMkLst>
            <pc:docMk/>
            <pc:sldMk cId="4147091244" sldId="2147471085"/>
            <ac:spMk id="4" creationId="{EFE63A79-8867-9C77-20A9-E896A5DA4F4F}"/>
          </ac:spMkLst>
        </pc:spChg>
      </pc:sldChg>
      <pc:sldChg chg="modSp mod modNotesTx">
        <pc:chgData name="友佳 杉浦" userId="16f6d6200656b49f" providerId="LiveId" clId="{345E5155-84C5-40CC-BEBF-2A6149627368}" dt="2025-07-31T14:54:48.015" v="24654"/>
        <pc:sldMkLst>
          <pc:docMk/>
          <pc:sldMk cId="2995837027" sldId="2147483417"/>
        </pc:sldMkLst>
        <pc:spChg chg="mod">
          <ac:chgData name="友佳 杉浦" userId="16f6d6200656b49f" providerId="LiveId" clId="{345E5155-84C5-40CC-BEBF-2A6149627368}" dt="2025-07-31T14:52:08.803" v="24583" actId="20577"/>
          <ac:spMkLst>
            <pc:docMk/>
            <pc:sldMk cId="2995837027" sldId="2147483417"/>
            <ac:spMk id="4" creationId="{081CC862-FA05-BA2D-1AFB-7723A391823C}"/>
          </ac:spMkLst>
        </pc:spChg>
        <pc:spChg chg="mod">
          <ac:chgData name="友佳 杉浦" userId="16f6d6200656b49f" providerId="LiveId" clId="{345E5155-84C5-40CC-BEBF-2A6149627368}" dt="2025-07-30T10:43:31.295" v="23" actId="6549"/>
          <ac:spMkLst>
            <pc:docMk/>
            <pc:sldMk cId="2995837027" sldId="2147483417"/>
            <ac:spMk id="5" creationId="{879D3AB3-2F9D-51A8-32AF-509601714266}"/>
          </ac:spMkLst>
        </pc:spChg>
      </pc:sldChg>
      <pc:sldChg chg="del">
        <pc:chgData name="友佳 杉浦" userId="16f6d6200656b49f" providerId="LiveId" clId="{345E5155-84C5-40CC-BEBF-2A6149627368}" dt="2025-07-30T10:45:26.967" v="24" actId="2696"/>
        <pc:sldMkLst>
          <pc:docMk/>
          <pc:sldMk cId="2084742696" sldId="2147483418"/>
        </pc:sldMkLst>
      </pc:sldChg>
      <pc:sldChg chg="modSp mod">
        <pc:chgData name="友佳 杉浦" userId="16f6d6200656b49f" providerId="LiveId" clId="{345E5155-84C5-40CC-BEBF-2A6149627368}" dt="2025-07-30T10:39:47.601" v="4"/>
        <pc:sldMkLst>
          <pc:docMk/>
          <pc:sldMk cId="329461448" sldId="2147483444"/>
        </pc:sldMkLst>
        <pc:graphicFrameChg chg="mod modGraphic">
          <ac:chgData name="友佳 杉浦" userId="16f6d6200656b49f" providerId="LiveId" clId="{345E5155-84C5-40CC-BEBF-2A6149627368}" dt="2025-07-30T10:39:47.601" v="4"/>
          <ac:graphicFrameMkLst>
            <pc:docMk/>
            <pc:sldMk cId="329461448" sldId="2147483444"/>
            <ac:graphicFrameMk id="5" creationId="{5ACC1C72-E191-86ED-B68F-6BB538708A6A}"/>
          </ac:graphicFrameMkLst>
        </pc:graphicFrameChg>
      </pc:sldChg>
      <pc:sldChg chg="del">
        <pc:chgData name="友佳 杉浦" userId="16f6d6200656b49f" providerId="LiveId" clId="{345E5155-84C5-40CC-BEBF-2A6149627368}" dt="2025-07-30T10:38:58.801" v="2" actId="2696"/>
        <pc:sldMkLst>
          <pc:docMk/>
          <pc:sldMk cId="4293004460" sldId="2147483462"/>
        </pc:sldMkLst>
      </pc:sldChg>
      <pc:sldChg chg="del">
        <pc:chgData name="友佳 杉浦" userId="16f6d6200656b49f" providerId="LiveId" clId="{345E5155-84C5-40CC-BEBF-2A6149627368}" dt="2025-07-30T15:51:10.309" v="16136" actId="2696"/>
        <pc:sldMkLst>
          <pc:docMk/>
          <pc:sldMk cId="1388150903" sldId="2147483463"/>
        </pc:sldMkLst>
      </pc:sldChg>
      <pc:sldChg chg="add">
        <pc:chgData name="友佳 杉浦" userId="16f6d6200656b49f" providerId="LiveId" clId="{345E5155-84C5-40CC-BEBF-2A6149627368}" dt="2025-07-30T10:38:55.617" v="1"/>
        <pc:sldMkLst>
          <pc:docMk/>
          <pc:sldMk cId="2093396194" sldId="2147483464"/>
        </pc:sldMkLst>
      </pc:sldChg>
      <pc:sldChg chg="modSp add mod modNotesTx">
        <pc:chgData name="友佳 杉浦" userId="16f6d6200656b49f" providerId="LiveId" clId="{345E5155-84C5-40CC-BEBF-2A6149627368}" dt="2025-07-30T17:02:24.745" v="24573"/>
        <pc:sldMkLst>
          <pc:docMk/>
          <pc:sldMk cId="858808127" sldId="2147483472"/>
        </pc:sldMkLst>
        <pc:spChg chg="mod">
          <ac:chgData name="友佳 杉浦" userId="16f6d6200656b49f" providerId="LiveId" clId="{345E5155-84C5-40CC-BEBF-2A6149627368}" dt="2025-07-30T16:02:38.799" v="17039" actId="6549"/>
          <ac:spMkLst>
            <pc:docMk/>
            <pc:sldMk cId="858808127" sldId="2147483472"/>
            <ac:spMk id="6" creationId="{9EF26E2C-A49C-044A-0FE8-B4306DF8A5BB}"/>
          </ac:spMkLst>
        </pc:spChg>
        <pc:spChg chg="mod">
          <ac:chgData name="友佳 杉浦" userId="16f6d6200656b49f" providerId="LiveId" clId="{345E5155-84C5-40CC-BEBF-2A6149627368}" dt="2025-07-30T17:02:24.745" v="24573"/>
          <ac:spMkLst>
            <pc:docMk/>
            <pc:sldMk cId="858808127" sldId="2147483472"/>
            <ac:spMk id="7" creationId="{DC49EB6C-FE62-FA82-04C9-D4AC40EBD702}"/>
          </ac:spMkLst>
        </pc:spChg>
      </pc:sldChg>
      <pc:sldChg chg="modSp add mod modNotesTx">
        <pc:chgData name="友佳 杉浦" userId="16f6d6200656b49f" providerId="LiveId" clId="{345E5155-84C5-40CC-BEBF-2A6149627368}" dt="2025-07-30T17:02:33.698" v="24574"/>
        <pc:sldMkLst>
          <pc:docMk/>
          <pc:sldMk cId="1830897384" sldId="2147483473"/>
        </pc:sldMkLst>
        <pc:spChg chg="mod">
          <ac:chgData name="友佳 杉浦" userId="16f6d6200656b49f" providerId="LiveId" clId="{345E5155-84C5-40CC-BEBF-2A6149627368}" dt="2025-07-30T16:05:54.970" v="17443" actId="27636"/>
          <ac:spMkLst>
            <pc:docMk/>
            <pc:sldMk cId="1830897384" sldId="2147483473"/>
            <ac:spMk id="4" creationId="{C918E81E-345F-1236-34D4-C999EBF6874F}"/>
          </ac:spMkLst>
        </pc:spChg>
        <pc:spChg chg="mod">
          <ac:chgData name="友佳 杉浦" userId="16f6d6200656b49f" providerId="LiveId" clId="{345E5155-84C5-40CC-BEBF-2A6149627368}" dt="2025-07-30T17:02:33.698" v="24574"/>
          <ac:spMkLst>
            <pc:docMk/>
            <pc:sldMk cId="1830897384" sldId="2147483473"/>
            <ac:spMk id="5" creationId="{C3629DDC-2BC6-542D-0CD0-105FE9BDA1C6}"/>
          </ac:spMkLst>
        </pc:spChg>
      </pc:sldChg>
      <pc:sldChg chg="modSp add mod modNotesTx">
        <pc:chgData name="友佳 杉浦" userId="16f6d6200656b49f" providerId="LiveId" clId="{345E5155-84C5-40CC-BEBF-2A6149627368}" dt="2025-07-31T19:47:10.405" v="25806" actId="6549"/>
        <pc:sldMkLst>
          <pc:docMk/>
          <pc:sldMk cId="900132981" sldId="2147483575"/>
        </pc:sldMkLst>
        <pc:spChg chg="mod">
          <ac:chgData name="友佳 杉浦" userId="16f6d6200656b49f" providerId="LiveId" clId="{345E5155-84C5-40CC-BEBF-2A6149627368}" dt="2025-07-31T19:47:10.405" v="25806" actId="6549"/>
          <ac:spMkLst>
            <pc:docMk/>
            <pc:sldMk cId="900132981" sldId="2147483575"/>
            <ac:spMk id="4" creationId="{46B310B9-A215-26D7-B5CB-F481069D4351}"/>
          </ac:spMkLst>
        </pc:spChg>
      </pc:sldChg>
      <pc:sldChg chg="add del">
        <pc:chgData name="友佳 杉浦" userId="16f6d6200656b49f" providerId="LiveId" clId="{345E5155-84C5-40CC-BEBF-2A6149627368}" dt="2025-07-30T10:46:02.706" v="26" actId="2696"/>
        <pc:sldMkLst>
          <pc:docMk/>
          <pc:sldMk cId="2096376041" sldId="2147483575"/>
        </pc:sldMkLst>
      </pc:sldChg>
      <pc:sldChg chg="add del">
        <pc:chgData name="友佳 杉浦" userId="16f6d6200656b49f" providerId="LiveId" clId="{345E5155-84C5-40CC-BEBF-2A6149627368}" dt="2025-07-30T13:54:36.314" v="11704" actId="2696"/>
        <pc:sldMkLst>
          <pc:docMk/>
          <pc:sldMk cId="3106149268" sldId="2147483575"/>
        </pc:sldMkLst>
      </pc:sldChg>
      <pc:sldChg chg="modSp add mod modNotesTx">
        <pc:chgData name="友佳 杉浦" userId="16f6d6200656b49f" providerId="LiveId" clId="{345E5155-84C5-40CC-BEBF-2A6149627368}" dt="2025-07-31T16:01:13.350" v="25228" actId="6549"/>
        <pc:sldMkLst>
          <pc:docMk/>
          <pc:sldMk cId="1247231382" sldId="2147483576"/>
        </pc:sldMkLst>
        <pc:spChg chg="mod">
          <ac:chgData name="友佳 杉浦" userId="16f6d6200656b49f" providerId="LiveId" clId="{345E5155-84C5-40CC-BEBF-2A6149627368}" dt="2025-07-31T14:53:04.611" v="24588"/>
          <ac:spMkLst>
            <pc:docMk/>
            <pc:sldMk cId="1247231382" sldId="2147483576"/>
            <ac:spMk id="3" creationId="{FF0D2F55-9B66-F2CF-3B81-33C826F60821}"/>
          </ac:spMkLst>
        </pc:spChg>
        <pc:spChg chg="mod">
          <ac:chgData name="友佳 杉浦" userId="16f6d6200656b49f" providerId="LiveId" clId="{345E5155-84C5-40CC-BEBF-2A6149627368}" dt="2025-07-30T15:20:35.918" v="14732" actId="20577"/>
          <ac:spMkLst>
            <pc:docMk/>
            <pc:sldMk cId="1247231382" sldId="2147483576"/>
            <ac:spMk id="7" creationId="{ED600351-2168-AF53-12AA-3EE7E8B7D0A7}"/>
          </ac:spMkLst>
        </pc:spChg>
      </pc:sldChg>
      <pc:sldChg chg="add del">
        <pc:chgData name="友佳 杉浦" userId="16f6d6200656b49f" providerId="LiveId" clId="{345E5155-84C5-40CC-BEBF-2A6149627368}" dt="2025-07-30T13:54:36.314" v="11704" actId="2696"/>
        <pc:sldMkLst>
          <pc:docMk/>
          <pc:sldMk cId="2866106701" sldId="2147483576"/>
        </pc:sldMkLst>
      </pc:sldChg>
      <pc:sldChg chg="add del">
        <pc:chgData name="友佳 杉浦" userId="16f6d6200656b49f" providerId="LiveId" clId="{345E5155-84C5-40CC-BEBF-2A6149627368}" dt="2025-07-30T10:46:02.706" v="26" actId="2696"/>
        <pc:sldMkLst>
          <pc:docMk/>
          <pc:sldMk cId="3364851145" sldId="2147483576"/>
        </pc:sldMkLst>
      </pc:sldChg>
      <pc:sldChg chg="add del">
        <pc:chgData name="友佳 杉浦" userId="16f6d6200656b49f" providerId="LiveId" clId="{345E5155-84C5-40CC-BEBF-2A6149627368}" dt="2025-07-30T10:46:02.706" v="26" actId="2696"/>
        <pc:sldMkLst>
          <pc:docMk/>
          <pc:sldMk cId="96445786" sldId="2147483577"/>
        </pc:sldMkLst>
      </pc:sldChg>
      <pc:sldChg chg="add del">
        <pc:chgData name="友佳 杉浦" userId="16f6d6200656b49f" providerId="LiveId" clId="{345E5155-84C5-40CC-BEBF-2A6149627368}" dt="2025-07-30T13:54:36.314" v="11704" actId="2696"/>
        <pc:sldMkLst>
          <pc:docMk/>
          <pc:sldMk cId="1940948164" sldId="2147483577"/>
        </pc:sldMkLst>
      </pc:sldChg>
      <pc:sldChg chg="modSp add mod modNotesTx">
        <pc:chgData name="友佳 杉浦" userId="16f6d6200656b49f" providerId="LiveId" clId="{345E5155-84C5-40CC-BEBF-2A6149627368}" dt="2025-07-31T16:20:42.899" v="25693" actId="20577"/>
        <pc:sldMkLst>
          <pc:docMk/>
          <pc:sldMk cId="3426703850" sldId="2147483577"/>
        </pc:sldMkLst>
        <pc:spChg chg="mod">
          <ac:chgData name="友佳 杉浦" userId="16f6d6200656b49f" providerId="LiveId" clId="{345E5155-84C5-40CC-BEBF-2A6149627368}" dt="2025-07-31T14:53:04.611" v="24588"/>
          <ac:spMkLst>
            <pc:docMk/>
            <pc:sldMk cId="3426703850" sldId="2147483577"/>
            <ac:spMk id="3" creationId="{86598EDE-87EC-6691-5B50-A56174906083}"/>
          </ac:spMkLst>
        </pc:spChg>
      </pc:sldChg>
      <pc:sldChg chg="modSp add mod modNotesTx">
        <pc:chgData name="友佳 杉浦" userId="16f6d6200656b49f" providerId="LiveId" clId="{345E5155-84C5-40CC-BEBF-2A6149627368}" dt="2025-07-31T15:06:53.165" v="24856" actId="20577"/>
        <pc:sldMkLst>
          <pc:docMk/>
          <pc:sldMk cId="3122229495" sldId="2147483578"/>
        </pc:sldMkLst>
        <pc:spChg chg="mod">
          <ac:chgData name="友佳 杉浦" userId="16f6d6200656b49f" providerId="LiveId" clId="{345E5155-84C5-40CC-BEBF-2A6149627368}" dt="2025-07-30T10:48:13.084" v="130" actId="6549"/>
          <ac:spMkLst>
            <pc:docMk/>
            <pc:sldMk cId="3122229495" sldId="2147483578"/>
            <ac:spMk id="2" creationId="{B20E180B-BEC6-09D2-A477-950D85B399A0}"/>
          </ac:spMkLst>
        </pc:spChg>
        <pc:spChg chg="mod">
          <ac:chgData name="友佳 杉浦" userId="16f6d6200656b49f" providerId="LiveId" clId="{345E5155-84C5-40CC-BEBF-2A6149627368}" dt="2025-07-31T14:52:47.751" v="24587"/>
          <ac:spMkLst>
            <pc:docMk/>
            <pc:sldMk cId="3122229495" sldId="2147483578"/>
            <ac:spMk id="3" creationId="{7F1664D1-926F-AA7A-B69A-E98654DBD798}"/>
          </ac:spMkLst>
        </pc:spChg>
        <pc:spChg chg="mod">
          <ac:chgData name="友佳 杉浦" userId="16f6d6200656b49f" providerId="LiveId" clId="{345E5155-84C5-40CC-BEBF-2A6149627368}" dt="2025-07-30T12:14:49.963" v="4523" actId="6549"/>
          <ac:spMkLst>
            <pc:docMk/>
            <pc:sldMk cId="3122229495" sldId="2147483578"/>
            <ac:spMk id="4" creationId="{BC76D779-0947-C2B7-45E1-11FB6611EF35}"/>
          </ac:spMkLst>
        </pc:spChg>
      </pc:sldChg>
      <pc:sldChg chg="modSp add mod modNotesTx">
        <pc:chgData name="友佳 杉浦" userId="16f6d6200656b49f" providerId="LiveId" clId="{345E5155-84C5-40CC-BEBF-2A6149627368}" dt="2025-07-31T14:58:07.714" v="24850" actId="20577"/>
        <pc:sldMkLst>
          <pc:docMk/>
          <pc:sldMk cId="3940666169" sldId="2147483579"/>
        </pc:sldMkLst>
        <pc:spChg chg="mod">
          <ac:chgData name="友佳 杉浦" userId="16f6d6200656b49f" providerId="LiveId" clId="{345E5155-84C5-40CC-BEBF-2A6149627368}" dt="2025-07-31T14:52:15.795" v="24586" actId="20577"/>
          <ac:spMkLst>
            <pc:docMk/>
            <pc:sldMk cId="3940666169" sldId="2147483579"/>
            <ac:spMk id="4" creationId="{FF06E7E1-C8D8-EDDC-2837-E0A9EB523CEC}"/>
          </ac:spMkLst>
        </pc:spChg>
      </pc:sldChg>
      <pc:sldChg chg="modSp add mod modNotesTx">
        <pc:chgData name="友佳 杉浦" userId="16f6d6200656b49f" providerId="LiveId" clId="{345E5155-84C5-40CC-BEBF-2A6149627368}" dt="2025-07-31T14:52:47.751" v="24587"/>
        <pc:sldMkLst>
          <pc:docMk/>
          <pc:sldMk cId="307318986" sldId="2147483580"/>
        </pc:sldMkLst>
        <pc:spChg chg="mod">
          <ac:chgData name="友佳 杉浦" userId="16f6d6200656b49f" providerId="LiveId" clId="{345E5155-84C5-40CC-BEBF-2A6149627368}" dt="2025-07-30T12:52:58.566" v="6853" actId="20577"/>
          <ac:spMkLst>
            <pc:docMk/>
            <pc:sldMk cId="307318986" sldId="2147483580"/>
            <ac:spMk id="2" creationId="{753C5807-8091-D21D-9F62-9FBCED51F802}"/>
          </ac:spMkLst>
        </pc:spChg>
        <pc:spChg chg="mod">
          <ac:chgData name="友佳 杉浦" userId="16f6d6200656b49f" providerId="LiveId" clId="{345E5155-84C5-40CC-BEBF-2A6149627368}" dt="2025-07-31T14:52:47.751" v="24587"/>
          <ac:spMkLst>
            <pc:docMk/>
            <pc:sldMk cId="307318986" sldId="2147483580"/>
            <ac:spMk id="3" creationId="{E8A62509-BAE6-084D-46D2-7A86B7FE300E}"/>
          </ac:spMkLst>
        </pc:spChg>
      </pc:sldChg>
      <pc:sldChg chg="modSp add mod modNotesTx">
        <pc:chgData name="友佳 杉浦" userId="16f6d6200656b49f" providerId="LiveId" clId="{345E5155-84C5-40CC-BEBF-2A6149627368}" dt="2025-07-31T14:52:47.751" v="24587"/>
        <pc:sldMkLst>
          <pc:docMk/>
          <pc:sldMk cId="3887740916" sldId="2147483581"/>
        </pc:sldMkLst>
        <pc:spChg chg="mod">
          <ac:chgData name="友佳 杉浦" userId="16f6d6200656b49f" providerId="LiveId" clId="{345E5155-84C5-40CC-BEBF-2A6149627368}" dt="2025-07-30T12:52:53.764" v="6852" actId="20577"/>
          <ac:spMkLst>
            <pc:docMk/>
            <pc:sldMk cId="3887740916" sldId="2147483581"/>
            <ac:spMk id="2" creationId="{6B23B315-87DE-C859-2514-55036473EAB1}"/>
          </ac:spMkLst>
        </pc:spChg>
        <pc:spChg chg="mod">
          <ac:chgData name="友佳 杉浦" userId="16f6d6200656b49f" providerId="LiveId" clId="{345E5155-84C5-40CC-BEBF-2A6149627368}" dt="2025-07-31T14:52:47.751" v="24587"/>
          <ac:spMkLst>
            <pc:docMk/>
            <pc:sldMk cId="3887740916" sldId="2147483581"/>
            <ac:spMk id="3" creationId="{0D2563E1-313D-B482-5EBB-09628C61CB1F}"/>
          </ac:spMkLst>
        </pc:spChg>
        <pc:spChg chg="mod">
          <ac:chgData name="友佳 杉浦" userId="16f6d6200656b49f" providerId="LiveId" clId="{345E5155-84C5-40CC-BEBF-2A6149627368}" dt="2025-07-30T12:08:50.672" v="4257" actId="6549"/>
          <ac:spMkLst>
            <pc:docMk/>
            <pc:sldMk cId="3887740916" sldId="2147483581"/>
            <ac:spMk id="4" creationId="{6DD7F68E-EC93-0591-C56D-6384AE2BEE16}"/>
          </ac:spMkLst>
        </pc:spChg>
      </pc:sldChg>
      <pc:sldChg chg="modSp add mod modNotesTx">
        <pc:chgData name="友佳 杉浦" userId="16f6d6200656b49f" providerId="LiveId" clId="{345E5155-84C5-40CC-BEBF-2A6149627368}" dt="2025-07-30T17:02:11.049" v="24572"/>
        <pc:sldMkLst>
          <pc:docMk/>
          <pc:sldMk cId="1062546655" sldId="2147483582"/>
        </pc:sldMkLst>
        <pc:spChg chg="mod">
          <ac:chgData name="友佳 杉浦" userId="16f6d6200656b49f" providerId="LiveId" clId="{345E5155-84C5-40CC-BEBF-2A6149627368}" dt="2025-07-30T17:02:11.049" v="24572"/>
          <ac:spMkLst>
            <pc:docMk/>
            <pc:sldMk cId="1062546655" sldId="2147483582"/>
            <ac:spMk id="2" creationId="{ED0B17C8-ADEF-76CF-1B4A-2C30252517D3}"/>
          </ac:spMkLst>
        </pc:spChg>
        <pc:spChg chg="mod">
          <ac:chgData name="友佳 杉浦" userId="16f6d6200656b49f" providerId="LiveId" clId="{345E5155-84C5-40CC-BEBF-2A6149627368}" dt="2025-07-30T15:53:35.682" v="16273" actId="6549"/>
          <ac:spMkLst>
            <pc:docMk/>
            <pc:sldMk cId="1062546655" sldId="2147483582"/>
            <ac:spMk id="4" creationId="{3CC85962-575F-D0D0-E65B-D223D9E9F5E8}"/>
          </ac:spMkLst>
        </pc:spChg>
        <pc:spChg chg="mod">
          <ac:chgData name="友佳 杉浦" userId="16f6d6200656b49f" providerId="LiveId" clId="{345E5155-84C5-40CC-BEBF-2A6149627368}" dt="2025-07-30T15:55:43.020" v="16427" actId="113"/>
          <ac:spMkLst>
            <pc:docMk/>
            <pc:sldMk cId="1062546655" sldId="2147483582"/>
            <ac:spMk id="8" creationId="{446F4273-A92D-336E-285A-538E6DC52FDE}"/>
          </ac:spMkLst>
        </pc:spChg>
      </pc:sldChg>
      <pc:sldChg chg="modSp add mod modNotesTx">
        <pc:chgData name="友佳 杉浦" userId="16f6d6200656b49f" providerId="LiveId" clId="{345E5155-84C5-40CC-BEBF-2A6149627368}" dt="2025-07-31T17:10:50.105" v="25743" actId="6549"/>
        <pc:sldMkLst>
          <pc:docMk/>
          <pc:sldMk cId="920309222" sldId="2147483583"/>
        </pc:sldMkLst>
        <pc:spChg chg="mod">
          <ac:chgData name="友佳 杉浦" userId="16f6d6200656b49f" providerId="LiveId" clId="{345E5155-84C5-40CC-BEBF-2A6149627368}" dt="2025-07-30T17:02:39.359" v="24575"/>
          <ac:spMkLst>
            <pc:docMk/>
            <pc:sldMk cId="920309222" sldId="2147483583"/>
            <ac:spMk id="3" creationId="{FA67F623-1E3E-E8E5-E182-01009458212F}"/>
          </ac:spMkLst>
        </pc:spChg>
      </pc:sldChg>
      <pc:sldChg chg="add del">
        <pc:chgData name="友佳 杉浦" userId="16f6d6200656b49f" providerId="LiveId" clId="{345E5155-84C5-40CC-BEBF-2A6149627368}" dt="2025-07-30T12:45:37.777" v="6486" actId="2696"/>
        <pc:sldMkLst>
          <pc:docMk/>
          <pc:sldMk cId="2745749377" sldId="2147483584"/>
        </pc:sldMkLst>
      </pc:sldChg>
      <pc:sldChg chg="modSp add mod modNotesTx">
        <pc:chgData name="友佳 杉浦" userId="16f6d6200656b49f" providerId="LiveId" clId="{345E5155-84C5-40CC-BEBF-2A6149627368}" dt="2025-07-31T15:43:16.098" v="24902" actId="6549"/>
        <pc:sldMkLst>
          <pc:docMk/>
          <pc:sldMk cId="3312204752" sldId="2147483584"/>
        </pc:sldMkLst>
        <pc:spChg chg="mod">
          <ac:chgData name="友佳 杉浦" userId="16f6d6200656b49f" providerId="LiveId" clId="{345E5155-84C5-40CC-BEBF-2A6149627368}" dt="2025-07-31T14:52:47.751" v="24587"/>
          <ac:spMkLst>
            <pc:docMk/>
            <pc:sldMk cId="3312204752" sldId="2147483584"/>
            <ac:spMk id="3" creationId="{96AE88C7-105C-78E4-B44D-CEFEEEBF5BB1}"/>
          </ac:spMkLst>
        </pc:spChg>
      </pc:sldChg>
      <pc:sldChg chg="modSp add mod modNotesTx">
        <pc:chgData name="友佳 杉浦" userId="16f6d6200656b49f" providerId="LiveId" clId="{345E5155-84C5-40CC-BEBF-2A6149627368}" dt="2025-07-31T15:53:17.678" v="25081" actId="20577"/>
        <pc:sldMkLst>
          <pc:docMk/>
          <pc:sldMk cId="3940485265" sldId="2147483585"/>
        </pc:sldMkLst>
        <pc:spChg chg="mod">
          <ac:chgData name="友佳 杉浦" userId="16f6d6200656b49f" providerId="LiveId" clId="{345E5155-84C5-40CC-BEBF-2A6149627368}" dt="2025-07-31T14:52:47.751" v="24587"/>
          <ac:spMkLst>
            <pc:docMk/>
            <pc:sldMk cId="3940485265" sldId="2147483585"/>
            <ac:spMk id="3" creationId="{C24C6D1C-DBC0-32BE-B0E7-A967D8104175}"/>
          </ac:spMkLst>
        </pc:spChg>
      </pc:sldChg>
      <pc:sldChg chg="add del">
        <pc:chgData name="友佳 杉浦" userId="16f6d6200656b49f" providerId="LiveId" clId="{345E5155-84C5-40CC-BEBF-2A6149627368}" dt="2025-07-30T13:55:04.230" v="11706" actId="2696"/>
        <pc:sldMkLst>
          <pc:docMk/>
          <pc:sldMk cId="4060438475" sldId="2147483585"/>
        </pc:sldMkLst>
      </pc:sldChg>
      <pc:sldChg chg="modSp add mod modNotesTx">
        <pc:chgData name="友佳 杉浦" userId="16f6d6200656b49f" providerId="LiveId" clId="{345E5155-84C5-40CC-BEBF-2A6149627368}" dt="2025-07-31T16:59:51.927" v="25725" actId="20577"/>
        <pc:sldMkLst>
          <pc:docMk/>
          <pc:sldMk cId="1927894931" sldId="2147483586"/>
        </pc:sldMkLst>
        <pc:spChg chg="mod">
          <ac:chgData name="友佳 杉浦" userId="16f6d6200656b49f" providerId="LiveId" clId="{345E5155-84C5-40CC-BEBF-2A6149627368}" dt="2025-07-30T15:50:51.831" v="16134" actId="12788"/>
          <ac:spMkLst>
            <pc:docMk/>
            <pc:sldMk cId="1927894931" sldId="2147483586"/>
            <ac:spMk id="4" creationId="{2F82F270-F21C-0FDE-7B05-945AD10AC64F}"/>
          </ac:spMkLst>
        </pc:spChg>
      </pc:sldChg>
      <pc:sldChg chg="addSp delSp modSp add mod modNotesTx">
        <pc:chgData name="友佳 杉浦" userId="16f6d6200656b49f" providerId="LiveId" clId="{345E5155-84C5-40CC-BEBF-2A6149627368}" dt="2025-07-30T15:41:23.911" v="16067" actId="20577"/>
        <pc:sldMkLst>
          <pc:docMk/>
          <pc:sldMk cId="2406019671" sldId="2147483615"/>
        </pc:sldMkLst>
        <pc:spChg chg="mod">
          <ac:chgData name="友佳 杉浦" userId="16f6d6200656b49f" providerId="LiveId" clId="{345E5155-84C5-40CC-BEBF-2A6149627368}" dt="2025-07-30T15:35:10.413" v="15175" actId="14100"/>
          <ac:spMkLst>
            <pc:docMk/>
            <pc:sldMk cId="2406019671" sldId="2147483615"/>
            <ac:spMk id="10" creationId="{A39374BD-D957-10BF-A3E7-CF0D67D91244}"/>
          </ac:spMkLst>
        </pc:spChg>
        <pc:spChg chg="del mod">
          <ac:chgData name="友佳 杉浦" userId="16f6d6200656b49f" providerId="LiveId" clId="{345E5155-84C5-40CC-BEBF-2A6149627368}" dt="2025-07-30T15:35:13.553" v="15176" actId="478"/>
          <ac:spMkLst>
            <pc:docMk/>
            <pc:sldMk cId="2406019671" sldId="2147483615"/>
            <ac:spMk id="14" creationId="{979D1012-9898-9ED0-BD20-2CBA7A1694C7}"/>
          </ac:spMkLst>
        </pc:spChg>
        <pc:spChg chg="mod">
          <ac:chgData name="友佳 杉浦" userId="16f6d6200656b49f" providerId="LiveId" clId="{345E5155-84C5-40CC-BEBF-2A6149627368}" dt="2025-07-30T15:34:20.238" v="15113" actId="20577"/>
          <ac:spMkLst>
            <pc:docMk/>
            <pc:sldMk cId="2406019671" sldId="2147483615"/>
            <ac:spMk id="17" creationId="{EFD0D5B3-8F9E-B886-1885-CF69D5FD9D4F}"/>
          </ac:spMkLst>
        </pc:spChg>
        <pc:spChg chg="mod">
          <ac:chgData name="友佳 杉浦" userId="16f6d6200656b49f" providerId="LiveId" clId="{345E5155-84C5-40CC-BEBF-2A6149627368}" dt="2025-07-30T15:33:57.472" v="15095" actId="1076"/>
          <ac:spMkLst>
            <pc:docMk/>
            <pc:sldMk cId="2406019671" sldId="2147483615"/>
            <ac:spMk id="18" creationId="{12FED86F-07A4-A795-C5FA-F177053743F4}"/>
          </ac:spMkLst>
        </pc:spChg>
        <pc:spChg chg="add mod">
          <ac:chgData name="友佳 杉浦" userId="16f6d6200656b49f" providerId="LiveId" clId="{345E5155-84C5-40CC-BEBF-2A6149627368}" dt="2025-07-30T15:34:55.619" v="15142" actId="1076"/>
          <ac:spMkLst>
            <pc:docMk/>
            <pc:sldMk cId="2406019671" sldId="2147483615"/>
            <ac:spMk id="32" creationId="{A02CBC22-94A6-7B25-4F79-63C2E63F60E1}"/>
          </ac:spMkLst>
        </pc:spChg>
        <pc:picChg chg="add mod">
          <ac:chgData name="友佳 杉浦" userId="16f6d6200656b49f" providerId="LiveId" clId="{345E5155-84C5-40CC-BEBF-2A6149627368}" dt="2025-07-30T15:13:46.524" v="14685" actId="1076"/>
          <ac:picMkLst>
            <pc:docMk/>
            <pc:sldMk cId="2406019671" sldId="2147483615"/>
            <ac:picMk id="3" creationId="{72E9BF9B-C7F6-904B-EA1B-A65FD5DAD0F1}"/>
          </ac:picMkLst>
        </pc:picChg>
        <pc:picChg chg="add mod">
          <ac:chgData name="友佳 杉浦" userId="16f6d6200656b49f" providerId="LiveId" clId="{345E5155-84C5-40CC-BEBF-2A6149627368}" dt="2025-07-30T15:33:34.820" v="15089" actId="1076"/>
          <ac:picMkLst>
            <pc:docMk/>
            <pc:sldMk cId="2406019671" sldId="2147483615"/>
            <ac:picMk id="4" creationId="{157CB8DE-0603-EA8C-5B4E-203FF8B610CE}"/>
          </ac:picMkLst>
        </pc:picChg>
        <pc:picChg chg="del">
          <ac:chgData name="友佳 杉浦" userId="16f6d6200656b49f" providerId="LiveId" clId="{345E5155-84C5-40CC-BEBF-2A6149627368}" dt="2025-07-30T15:16:06.371" v="14699" actId="478"/>
          <ac:picMkLst>
            <pc:docMk/>
            <pc:sldMk cId="2406019671" sldId="2147483615"/>
            <ac:picMk id="5" creationId="{8B1C4884-5BC4-5455-D88F-1F66563B2235}"/>
          </ac:picMkLst>
        </pc:picChg>
        <pc:picChg chg="add mod">
          <ac:chgData name="友佳 杉浦" userId="16f6d6200656b49f" providerId="LiveId" clId="{345E5155-84C5-40CC-BEBF-2A6149627368}" dt="2025-07-30T15:33:39.292" v="15090" actId="1076"/>
          <ac:picMkLst>
            <pc:docMk/>
            <pc:sldMk cId="2406019671" sldId="2147483615"/>
            <ac:picMk id="7" creationId="{1B03BD18-7AB0-37F9-351E-652A582DB96F}"/>
          </ac:picMkLst>
        </pc:picChg>
        <pc:picChg chg="del">
          <ac:chgData name="友佳 杉浦" userId="16f6d6200656b49f" providerId="LiveId" clId="{345E5155-84C5-40CC-BEBF-2A6149627368}" dt="2025-07-30T15:16:09.190" v="14700" actId="478"/>
          <ac:picMkLst>
            <pc:docMk/>
            <pc:sldMk cId="2406019671" sldId="2147483615"/>
            <ac:picMk id="8" creationId="{64D7B801-BE0C-08D6-0726-BEE4B0C08AEE}"/>
          </ac:picMkLst>
        </pc:picChg>
        <pc:picChg chg="add mod">
          <ac:chgData name="友佳 杉浦" userId="16f6d6200656b49f" providerId="LiveId" clId="{345E5155-84C5-40CC-BEBF-2A6149627368}" dt="2025-07-30T15:35:28.231" v="15180" actId="1036"/>
          <ac:picMkLst>
            <pc:docMk/>
            <pc:sldMk cId="2406019671" sldId="2147483615"/>
            <ac:picMk id="9" creationId="{D3FA6FE4-821B-98AA-2C9B-2EB7F131D36E}"/>
          </ac:picMkLst>
        </pc:picChg>
        <pc:picChg chg="del">
          <ac:chgData name="友佳 杉浦" userId="16f6d6200656b49f" providerId="LiveId" clId="{345E5155-84C5-40CC-BEBF-2A6149627368}" dt="2025-07-30T15:16:12.024" v="14701" actId="478"/>
          <ac:picMkLst>
            <pc:docMk/>
            <pc:sldMk cId="2406019671" sldId="2147483615"/>
            <ac:picMk id="11" creationId="{E33449A1-0D8D-3316-E583-4F83753C4606}"/>
          </ac:picMkLst>
        </pc:picChg>
        <pc:picChg chg="del">
          <ac:chgData name="友佳 杉浦" userId="16f6d6200656b49f" providerId="LiveId" clId="{345E5155-84C5-40CC-BEBF-2A6149627368}" dt="2025-07-30T15:16:15.278" v="14702" actId="478"/>
          <ac:picMkLst>
            <pc:docMk/>
            <pc:sldMk cId="2406019671" sldId="2147483615"/>
            <ac:picMk id="12" creationId="{280D97AD-C2F2-643E-9DD9-EC7B3066B09D}"/>
          </ac:picMkLst>
        </pc:picChg>
        <pc:picChg chg="add del">
          <ac:chgData name="友佳 杉浦" userId="16f6d6200656b49f" providerId="LiveId" clId="{345E5155-84C5-40CC-BEBF-2A6149627368}" dt="2025-07-30T15:16:32.320" v="14704" actId="478"/>
          <ac:picMkLst>
            <pc:docMk/>
            <pc:sldMk cId="2406019671" sldId="2147483615"/>
            <ac:picMk id="13" creationId="{910C187B-2545-2834-EA11-704D59C48EAD}"/>
          </ac:picMkLst>
        </pc:picChg>
        <pc:picChg chg="del">
          <ac:chgData name="友佳 杉浦" userId="16f6d6200656b49f" providerId="LiveId" clId="{345E5155-84C5-40CC-BEBF-2A6149627368}" dt="2025-07-30T15:13:40.907" v="14684" actId="478"/>
          <ac:picMkLst>
            <pc:docMk/>
            <pc:sldMk cId="2406019671" sldId="2147483615"/>
            <ac:picMk id="15" creationId="{A4800BFE-76E8-5B7F-09EE-EFF00BF63F85}"/>
          </ac:picMkLst>
        </pc:picChg>
        <pc:picChg chg="del">
          <ac:chgData name="友佳 杉浦" userId="16f6d6200656b49f" providerId="LiveId" clId="{345E5155-84C5-40CC-BEBF-2A6149627368}" dt="2025-07-30T15:18:55.484" v="14725" actId="478"/>
          <ac:picMkLst>
            <pc:docMk/>
            <pc:sldMk cId="2406019671" sldId="2147483615"/>
            <ac:picMk id="16" creationId="{52229855-A44C-6699-6E80-5C0234D07D49}"/>
          </ac:picMkLst>
        </pc:picChg>
        <pc:picChg chg="add mod">
          <ac:chgData name="友佳 杉浦" userId="16f6d6200656b49f" providerId="LiveId" clId="{345E5155-84C5-40CC-BEBF-2A6149627368}" dt="2025-07-30T15:33:50.415" v="15093" actId="1076"/>
          <ac:picMkLst>
            <pc:docMk/>
            <pc:sldMk cId="2406019671" sldId="2147483615"/>
            <ac:picMk id="19" creationId="{C1214862-ECB8-E107-6A6A-1EC177C0C887}"/>
          </ac:picMkLst>
        </pc:picChg>
        <pc:picChg chg="add mod">
          <ac:chgData name="友佳 杉浦" userId="16f6d6200656b49f" providerId="LiveId" clId="{345E5155-84C5-40CC-BEBF-2A6149627368}" dt="2025-07-30T15:34:04.553" v="15098" actId="1076"/>
          <ac:picMkLst>
            <pc:docMk/>
            <pc:sldMk cId="2406019671" sldId="2147483615"/>
            <ac:picMk id="30" creationId="{DCD95749-C090-17F6-269F-31E4CF86D31D}"/>
          </ac:picMkLst>
        </pc:picChg>
        <pc:picChg chg="add mod">
          <ac:chgData name="友佳 杉浦" userId="16f6d6200656b49f" providerId="LiveId" clId="{345E5155-84C5-40CC-BEBF-2A6149627368}" dt="2025-07-30T15:34:06.864" v="15099" actId="1076"/>
          <ac:picMkLst>
            <pc:docMk/>
            <pc:sldMk cId="2406019671" sldId="2147483615"/>
            <ac:picMk id="31" creationId="{B8EAC6F9-AC37-864F-44F2-93BCE32F7784}"/>
          </ac:picMkLst>
        </pc:picChg>
        <pc:cxnChg chg="del mod">
          <ac:chgData name="友佳 杉浦" userId="16f6d6200656b49f" providerId="LiveId" clId="{345E5155-84C5-40CC-BEBF-2A6149627368}" dt="2025-07-30T15:33:26.109" v="15088" actId="478"/>
          <ac:cxnSpMkLst>
            <pc:docMk/>
            <pc:sldMk cId="2406019671" sldId="2147483615"/>
            <ac:cxnSpMk id="20" creationId="{A5CCFF16-4CE0-59C0-24C6-67682C705FD9}"/>
          </ac:cxnSpMkLst>
        </pc:cxnChg>
        <pc:cxnChg chg="del mod">
          <ac:chgData name="友佳 杉浦" userId="16f6d6200656b49f" providerId="LiveId" clId="{345E5155-84C5-40CC-BEBF-2A6149627368}" dt="2025-07-30T15:17:45.055" v="14715" actId="478"/>
          <ac:cxnSpMkLst>
            <pc:docMk/>
            <pc:sldMk cId="2406019671" sldId="2147483615"/>
            <ac:cxnSpMk id="22" creationId="{D9D87E7A-4A9D-7757-6D86-F5D4B9B4F4A5}"/>
          </ac:cxnSpMkLst>
        </pc:cxnChg>
        <pc:cxnChg chg="del mod">
          <ac:chgData name="友佳 杉浦" userId="16f6d6200656b49f" providerId="LiveId" clId="{345E5155-84C5-40CC-BEBF-2A6149627368}" dt="2025-07-30T15:33:53.175" v="15094" actId="478"/>
          <ac:cxnSpMkLst>
            <pc:docMk/>
            <pc:sldMk cId="2406019671" sldId="2147483615"/>
            <ac:cxnSpMk id="24" creationId="{808E1CCE-584D-A934-9F08-9EA41FB4CE5A}"/>
          </ac:cxnSpMkLst>
        </pc:cxnChg>
        <pc:cxnChg chg="del mod">
          <ac:chgData name="友佳 杉浦" userId="16f6d6200656b49f" providerId="LiveId" clId="{345E5155-84C5-40CC-BEBF-2A6149627368}" dt="2025-07-30T15:18:44.126" v="14724" actId="478"/>
          <ac:cxnSpMkLst>
            <pc:docMk/>
            <pc:sldMk cId="2406019671" sldId="2147483615"/>
            <ac:cxnSpMk id="26" creationId="{73C589D8-5100-E32D-2518-E0F5BA904112}"/>
          </ac:cxnSpMkLst>
        </pc:cxnChg>
        <pc:cxnChg chg="add mod">
          <ac:chgData name="友佳 杉浦" userId="16f6d6200656b49f" providerId="LiveId" clId="{345E5155-84C5-40CC-BEBF-2A6149627368}" dt="2025-07-30T15:35:28.231" v="15180" actId="1036"/>
          <ac:cxnSpMkLst>
            <pc:docMk/>
            <pc:sldMk cId="2406019671" sldId="2147483615"/>
            <ac:cxnSpMk id="34" creationId="{02BEA702-E9F9-81EF-9D50-9B0FBFA688DB}"/>
          </ac:cxnSpMkLst>
        </pc:cxnChg>
        <pc:cxnChg chg="add mod">
          <ac:chgData name="友佳 杉浦" userId="16f6d6200656b49f" providerId="LiveId" clId="{345E5155-84C5-40CC-BEBF-2A6149627368}" dt="2025-07-30T15:35:42.736" v="15182" actId="692"/>
          <ac:cxnSpMkLst>
            <pc:docMk/>
            <pc:sldMk cId="2406019671" sldId="2147483615"/>
            <ac:cxnSpMk id="36" creationId="{C1F2CD81-01DD-D57B-DB31-8D104EF2A056}"/>
          </ac:cxnSpMkLst>
        </pc:cxnChg>
      </pc:sldChg>
      <pc:sldChg chg="new del">
        <pc:chgData name="友佳 杉浦" userId="16f6d6200656b49f" providerId="LiveId" clId="{345E5155-84C5-40CC-BEBF-2A6149627368}" dt="2025-07-30T15:52:05.963" v="16138" actId="2696"/>
        <pc:sldMkLst>
          <pc:docMk/>
          <pc:sldMk cId="541499474" sldId="2147483616"/>
        </pc:sldMkLst>
      </pc:sldChg>
      <pc:sldChg chg="add del">
        <pc:chgData name="友佳 杉浦" userId="16f6d6200656b49f" providerId="LiveId" clId="{345E5155-84C5-40CC-BEBF-2A6149627368}" dt="2025-07-30T15:17:20.753" v="14708" actId="2696"/>
        <pc:sldMkLst>
          <pc:docMk/>
          <pc:sldMk cId="1020468509" sldId="2147483616"/>
        </pc:sldMkLst>
      </pc:sldChg>
      <pc:sldChg chg="modSp add mod modNotesTx">
        <pc:chgData name="友佳 杉浦" userId="16f6d6200656b49f" providerId="LiveId" clId="{345E5155-84C5-40CC-BEBF-2A6149627368}" dt="2025-07-31T17:12:57.297" v="25747" actId="6549"/>
        <pc:sldMkLst>
          <pc:docMk/>
          <pc:sldMk cId="3804578450" sldId="2147483617"/>
        </pc:sldMkLst>
        <pc:spChg chg="mod">
          <ac:chgData name="友佳 杉浦" userId="16f6d6200656b49f" providerId="LiveId" clId="{345E5155-84C5-40CC-BEBF-2A6149627368}" dt="2025-07-30T16:21:28.402" v="19512" actId="20577"/>
          <ac:spMkLst>
            <pc:docMk/>
            <pc:sldMk cId="3804578450" sldId="2147483617"/>
            <ac:spMk id="4" creationId="{E0EDA9A6-DCE5-9A75-95BC-38D97FDD74DB}"/>
          </ac:spMkLst>
        </pc:spChg>
      </pc:sldChg>
    </pc:docChg>
  </pc:docChgLst>
  <pc:docChgLst>
    <pc:chgData name="友佳 杉浦" userId="16f6d6200656b49f" providerId="LiveId" clId="{39552EC0-8D39-4CA5-9F7B-8944C776C6D3}"/>
    <pc:docChg chg="undo custSel addSld delSld modSld sldOrd">
      <pc:chgData name="友佳 杉浦" userId="16f6d6200656b49f" providerId="LiveId" clId="{39552EC0-8D39-4CA5-9F7B-8944C776C6D3}" dt="2025-04-06T13:59:57.291" v="533" actId="113"/>
      <pc:docMkLst>
        <pc:docMk/>
      </pc:docMkLst>
      <pc:sldChg chg="addSp modSp add mod">
        <pc:chgData name="友佳 杉浦" userId="16f6d6200656b49f" providerId="LiveId" clId="{39552EC0-8D39-4CA5-9F7B-8944C776C6D3}" dt="2025-04-04T19:08:33.375" v="390"/>
        <pc:sldMkLst>
          <pc:docMk/>
          <pc:sldMk cId="3422770677" sldId="256"/>
        </pc:sldMkLst>
      </pc:sldChg>
      <pc:sldChg chg="addSp modSp add mod modClrScheme chgLayout">
        <pc:chgData name="友佳 杉浦" userId="16f6d6200656b49f" providerId="LiveId" clId="{39552EC0-8D39-4CA5-9F7B-8944C776C6D3}" dt="2025-04-04T20:18:45.118" v="532" actId="20577"/>
        <pc:sldMkLst>
          <pc:docMk/>
          <pc:sldMk cId="2443104621" sldId="259"/>
        </pc:sldMkLst>
      </pc:sldChg>
      <pc:sldChg chg="modSp mod">
        <pc:chgData name="友佳 杉浦" userId="16f6d6200656b49f" providerId="LiveId" clId="{39552EC0-8D39-4CA5-9F7B-8944C776C6D3}" dt="2025-04-04T19:04:55.963" v="368" actId="6549"/>
        <pc:sldMkLst>
          <pc:docMk/>
          <pc:sldMk cId="2301056887" sldId="264"/>
        </pc:sldMkLst>
      </pc:sldChg>
      <pc:sldChg chg="modSp add del mod">
        <pc:chgData name="友佳 杉浦" userId="16f6d6200656b49f" providerId="LiveId" clId="{39552EC0-8D39-4CA5-9F7B-8944C776C6D3}" dt="2025-04-04T19:05:24.641" v="372"/>
        <pc:sldMkLst>
          <pc:docMk/>
          <pc:sldMk cId="1084454431" sldId="265"/>
        </pc:sldMkLst>
      </pc:sldChg>
      <pc:sldChg chg="modSp mod">
        <pc:chgData name="友佳 杉浦" userId="16f6d6200656b49f" providerId="LiveId" clId="{39552EC0-8D39-4CA5-9F7B-8944C776C6D3}" dt="2025-04-04T19:05:48.718" v="376"/>
        <pc:sldMkLst>
          <pc:docMk/>
          <pc:sldMk cId="1610330723" sldId="266"/>
        </pc:sldMkLst>
      </pc:sldChg>
      <pc:sldChg chg="modSp mod">
        <pc:chgData name="友佳 杉浦" userId="16f6d6200656b49f" providerId="LiveId" clId="{39552EC0-8D39-4CA5-9F7B-8944C776C6D3}" dt="2025-04-04T19:05:56.363" v="378" actId="20577"/>
        <pc:sldMkLst>
          <pc:docMk/>
          <pc:sldMk cId="786719589" sldId="267"/>
        </pc:sldMkLst>
      </pc:sldChg>
      <pc:sldChg chg="addSp modSp add mod">
        <pc:chgData name="友佳 杉浦" userId="16f6d6200656b49f" providerId="LiveId" clId="{39552EC0-8D39-4CA5-9F7B-8944C776C6D3}" dt="2025-04-04T19:05:30.810" v="373"/>
        <pc:sldMkLst>
          <pc:docMk/>
          <pc:sldMk cId="3289481844" sldId="268"/>
        </pc:sldMkLst>
      </pc:sldChg>
      <pc:sldChg chg="modSp mod">
        <pc:chgData name="友佳 杉浦" userId="16f6d6200656b49f" providerId="LiveId" clId="{39552EC0-8D39-4CA5-9F7B-8944C776C6D3}" dt="2025-04-04T19:06:05.886" v="379"/>
        <pc:sldMkLst>
          <pc:docMk/>
          <pc:sldMk cId="1872941274" sldId="269"/>
        </pc:sldMkLst>
      </pc:sldChg>
      <pc:sldChg chg="modSp mod">
        <pc:chgData name="友佳 杉浦" userId="16f6d6200656b49f" providerId="LiveId" clId="{39552EC0-8D39-4CA5-9F7B-8944C776C6D3}" dt="2025-04-04T19:06:52.477" v="385"/>
        <pc:sldMkLst>
          <pc:docMk/>
          <pc:sldMk cId="1362055420" sldId="270"/>
        </pc:sldMkLst>
      </pc:sldChg>
      <pc:sldChg chg="modSp mod">
        <pc:chgData name="友佳 杉浦" userId="16f6d6200656b49f" providerId="LiveId" clId="{39552EC0-8D39-4CA5-9F7B-8944C776C6D3}" dt="2025-04-04T19:06:59.799" v="386"/>
        <pc:sldMkLst>
          <pc:docMk/>
          <pc:sldMk cId="3933480046" sldId="271"/>
        </pc:sldMkLst>
      </pc:sldChg>
      <pc:sldChg chg="modSp mod">
        <pc:chgData name="友佳 杉浦" userId="16f6d6200656b49f" providerId="LiveId" clId="{39552EC0-8D39-4CA5-9F7B-8944C776C6D3}" dt="2025-04-04T19:07:05.594" v="387"/>
        <pc:sldMkLst>
          <pc:docMk/>
          <pc:sldMk cId="197093980" sldId="272"/>
        </pc:sldMkLst>
      </pc:sldChg>
      <pc:sldChg chg="addSp modSp add mod modClrScheme chgLayout">
        <pc:chgData name="友佳 杉浦" userId="16f6d6200656b49f" providerId="LiveId" clId="{39552EC0-8D39-4CA5-9F7B-8944C776C6D3}" dt="2025-04-04T19:05:07.190" v="369"/>
        <pc:sldMkLst>
          <pc:docMk/>
          <pc:sldMk cId="2555274024" sldId="273"/>
        </pc:sldMkLst>
      </pc:sldChg>
      <pc:sldChg chg="addSp modSp add mod">
        <pc:chgData name="友佳 杉浦" userId="16f6d6200656b49f" providerId="LiveId" clId="{39552EC0-8D39-4CA5-9F7B-8944C776C6D3}" dt="2025-04-04T19:06:20.106" v="381"/>
        <pc:sldMkLst>
          <pc:docMk/>
          <pc:sldMk cId="3450660832" sldId="274"/>
        </pc:sldMkLst>
      </pc:sldChg>
      <pc:sldChg chg="addSp delSp modSp add mod modClrScheme chgLayout">
        <pc:chgData name="友佳 杉浦" userId="16f6d6200656b49f" providerId="LiveId" clId="{39552EC0-8D39-4CA5-9F7B-8944C776C6D3}" dt="2025-04-04T19:05:12.368" v="370"/>
        <pc:sldMkLst>
          <pc:docMk/>
          <pc:sldMk cId="2801019108" sldId="275"/>
        </pc:sldMkLst>
      </pc:sldChg>
      <pc:sldChg chg="addSp modSp add mod modClrScheme chgLayout">
        <pc:chgData name="友佳 杉浦" userId="16f6d6200656b49f" providerId="LiveId" clId="{39552EC0-8D39-4CA5-9F7B-8944C776C6D3}" dt="2025-04-04T19:05:19.043" v="371"/>
        <pc:sldMkLst>
          <pc:docMk/>
          <pc:sldMk cId="1686174868" sldId="276"/>
        </pc:sldMkLst>
      </pc:sldChg>
      <pc:sldChg chg="addSp delSp modSp add mod ord">
        <pc:chgData name="友佳 杉浦" userId="16f6d6200656b49f" providerId="LiveId" clId="{39552EC0-8D39-4CA5-9F7B-8944C776C6D3}" dt="2025-04-04T20:16:48.186" v="517"/>
        <pc:sldMkLst>
          <pc:docMk/>
          <pc:sldMk cId="780355305" sldId="303"/>
        </pc:sldMkLst>
      </pc:sldChg>
      <pc:sldChg chg="modSp add del mod">
        <pc:chgData name="友佳 杉浦" userId="16f6d6200656b49f" providerId="LiveId" clId="{39552EC0-8D39-4CA5-9F7B-8944C776C6D3}" dt="2025-04-04T19:05:36.126" v="374"/>
        <pc:sldMkLst>
          <pc:docMk/>
          <pc:sldMk cId="4230902920" sldId="304"/>
        </pc:sldMkLst>
      </pc:sldChg>
      <pc:sldChg chg="addSp modSp add mod">
        <pc:chgData name="友佳 杉浦" userId="16f6d6200656b49f" providerId="LiveId" clId="{39552EC0-8D39-4CA5-9F7B-8944C776C6D3}" dt="2025-04-04T19:06:13.522" v="380"/>
        <pc:sldMkLst>
          <pc:docMk/>
          <pc:sldMk cId="2173369490" sldId="305"/>
        </pc:sldMkLst>
      </pc:sldChg>
      <pc:sldChg chg="addSp modSp add mod">
        <pc:chgData name="友佳 杉浦" userId="16f6d6200656b49f" providerId="LiveId" clId="{39552EC0-8D39-4CA5-9F7B-8944C776C6D3}" dt="2025-04-04T19:06:28.906" v="382"/>
        <pc:sldMkLst>
          <pc:docMk/>
          <pc:sldMk cId="2817325997" sldId="306"/>
        </pc:sldMkLst>
      </pc:sldChg>
      <pc:sldChg chg="addSp modSp add mod">
        <pc:chgData name="友佳 杉浦" userId="16f6d6200656b49f" providerId="LiveId" clId="{39552EC0-8D39-4CA5-9F7B-8944C776C6D3}" dt="2025-04-04T19:06:41.579" v="384"/>
        <pc:sldMkLst>
          <pc:docMk/>
          <pc:sldMk cId="3036378855" sldId="2147471067"/>
        </pc:sldMkLst>
      </pc:sldChg>
      <pc:sldChg chg="addSp modSp add mod">
        <pc:chgData name="友佳 杉浦" userId="16f6d6200656b49f" providerId="LiveId" clId="{39552EC0-8D39-4CA5-9F7B-8944C776C6D3}" dt="2025-04-04T19:06:34.509" v="383"/>
        <pc:sldMkLst>
          <pc:docMk/>
          <pc:sldMk cId="4147091244" sldId="2147471085"/>
        </pc:sldMkLst>
      </pc:sldChg>
      <pc:sldChg chg="modSp add mod ord">
        <pc:chgData name="友佳 杉浦" userId="16f6d6200656b49f" providerId="LiveId" clId="{39552EC0-8D39-4CA5-9F7B-8944C776C6D3}" dt="2025-04-04T19:04:44.378" v="364" actId="6549"/>
        <pc:sldMkLst>
          <pc:docMk/>
          <pc:sldMk cId="2995837027" sldId="2147483417"/>
        </pc:sldMkLst>
      </pc:sldChg>
      <pc:sldChg chg="addSp modSp new mod">
        <pc:chgData name="友佳 杉浦" userId="16f6d6200656b49f" providerId="LiveId" clId="{39552EC0-8D39-4CA5-9F7B-8944C776C6D3}" dt="2025-04-06T13:59:57.291" v="533" actId="113"/>
        <pc:sldMkLst>
          <pc:docMk/>
          <pc:sldMk cId="2084742696" sldId="2147483418"/>
        </pc:sldMkLst>
      </pc:sldChg>
    </pc:docChg>
  </pc:docChgLst>
</pc:chgInfo>
</file>

<file path=ppt/media/image1.png>
</file>

<file path=ppt/media/image10.jpeg>
</file>

<file path=ppt/media/image11.jpeg>
</file>

<file path=ppt/media/image12.png>
</file>

<file path=ppt/media/image13.png>
</file>

<file path=ppt/media/image14.png>
</file>

<file path=ppt/media/image15.jpeg>
</file>

<file path=ppt/media/image16.jpg>
</file>

<file path=ppt/media/image17.jp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98372F-AA1A-4DE7-B174-AE3F51CB51E5}" type="datetimeFigureOut">
              <a:rPr kumimoji="1" lang="ja-JP" altLang="en-US" smtClean="0"/>
              <a:t>2025/7/31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E2984D-EAE2-4FCD-913C-3BDE0666A54F}" type="slidenum">
              <a:rPr kumimoji="1" lang="ja-JP" altLang="en-US" smtClean="0"/>
              <a:t>‹#›</a:t>
            </a:fld>
            <a:endParaRPr kumimoji="1" lang="ja-JP" altLang="en-US"/>
          </a:p>
        </p:txBody>
      </p:sp>
    </p:spTree>
    <p:extLst>
      <p:ext uri="{BB962C8B-B14F-4D97-AF65-F5344CB8AC3E}">
        <p14:creationId xmlns:p14="http://schemas.microsoft.com/office/powerpoint/2010/main" val="222020441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このチャプターでは、</a:t>
            </a:r>
            <a:r>
              <a:rPr kumimoji="1" lang="en-US" altLang="ja-JP" dirty="0"/>
              <a:t>AI</a:t>
            </a:r>
            <a:r>
              <a:rPr kumimoji="1" lang="ja-JP" altLang="en-US" dirty="0"/>
              <a:t>の構築と運用を学習します。</a:t>
            </a:r>
          </a:p>
        </p:txBody>
      </p:sp>
      <p:sp>
        <p:nvSpPr>
          <p:cNvPr id="4" name="スライド番号プレースホルダー 3"/>
          <p:cNvSpPr>
            <a:spLocks noGrp="1"/>
          </p:cNvSpPr>
          <p:nvPr>
            <p:ph type="sldNum" sz="quarter" idx="5"/>
          </p:nvPr>
        </p:nvSpPr>
        <p:spPr/>
        <p:txBody>
          <a:bodyPr/>
          <a:lstStyle/>
          <a:p>
            <a:fld id="{4F406783-D314-4EBD-8D7A-DD4DD8AB2DD1}" type="slidenum">
              <a:rPr kumimoji="1" lang="ja-JP" altLang="en-US" smtClean="0"/>
              <a:t>1</a:t>
            </a:fld>
            <a:endParaRPr kumimoji="1" lang="ja-JP" altLang="en-US"/>
          </a:p>
        </p:txBody>
      </p:sp>
    </p:spTree>
    <p:extLst>
      <p:ext uri="{BB962C8B-B14F-4D97-AF65-F5344CB8AC3E}">
        <p14:creationId xmlns:p14="http://schemas.microsoft.com/office/powerpoint/2010/main" val="5614437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また、教師あり回帰問題も同じように手法と応用分野を整理していますので、こちらも、あとで教材をみておいて下さい。</a:t>
            </a:r>
          </a:p>
          <a:p>
            <a:endParaRPr kumimoji="1" lang="ja-JP" altLang="en-US"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12</a:t>
            </a:fld>
            <a:endParaRPr kumimoji="1" lang="ja-JP" altLang="en-US"/>
          </a:p>
        </p:txBody>
      </p:sp>
    </p:spTree>
    <p:extLst>
      <p:ext uri="{BB962C8B-B14F-4D97-AF65-F5344CB8AC3E}">
        <p14:creationId xmlns:p14="http://schemas.microsoft.com/office/powerpoint/2010/main" val="2991689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今、企業の中で</a:t>
            </a:r>
            <a:r>
              <a:rPr kumimoji="1" lang="en-US" altLang="ja-JP" dirty="0"/>
              <a:t>AI</a:t>
            </a:r>
            <a:r>
              <a:rPr kumimoji="1" lang="ja-JP" altLang="en-US" dirty="0"/>
              <a:t>の活用といったときに、自社の独自データを使い、より正確な</a:t>
            </a:r>
            <a:r>
              <a:rPr kumimoji="1" lang="en-US" altLang="ja-JP" dirty="0"/>
              <a:t>AI</a:t>
            </a:r>
            <a:r>
              <a:rPr kumimoji="1" lang="ja-JP" altLang="en-US" dirty="0"/>
              <a:t>環境を作りたいというニーズがあり、多くの企業では</a:t>
            </a:r>
            <a:r>
              <a:rPr kumimoji="1" lang="en-US" altLang="ja-JP" dirty="0"/>
              <a:t>RAG</a:t>
            </a:r>
            <a:r>
              <a:rPr kumimoji="1" lang="ja-JP" altLang="en-US" dirty="0"/>
              <a:t>という仕組みを作りそれに対応しています。</a:t>
            </a:r>
            <a:endParaRPr kumimoji="1" lang="en-US" altLang="ja-JP" dirty="0"/>
          </a:p>
          <a:p>
            <a:r>
              <a:rPr kumimoji="1" lang="ja-JP" altLang="en-US" dirty="0"/>
              <a:t>ユーザーはプロンプトから質問をすると、一旦、社内で独自データを検索し、それを組み込んで</a:t>
            </a:r>
            <a:r>
              <a:rPr kumimoji="1" lang="en-US" altLang="ja-JP" dirty="0"/>
              <a:t>LLM</a:t>
            </a:r>
            <a:r>
              <a:rPr kumimoji="1" lang="ja-JP" altLang="en-US" dirty="0"/>
              <a:t>に問い合わせる。この仕組みがあれば、より精度の高い質問を出すことができます。ここで、独自データはベクトル化しておくのが一般的です。</a:t>
            </a:r>
            <a:endParaRPr kumimoji="1" lang="en-US" altLang="ja-JP" dirty="0"/>
          </a:p>
          <a:p>
            <a:r>
              <a:rPr kumimoji="1" lang="ja-JP" altLang="en-US" dirty="0"/>
              <a:t>最近では、</a:t>
            </a:r>
            <a:r>
              <a:rPr kumimoji="1" lang="en-US" altLang="ja-JP" dirty="0"/>
              <a:t>AI</a:t>
            </a:r>
            <a:r>
              <a:rPr kumimoji="1" lang="ja-JP" altLang="en-US" dirty="0"/>
              <a:t>エージェントとして、ユーザーの依頼を</a:t>
            </a:r>
            <a:r>
              <a:rPr kumimoji="1" lang="en-US" altLang="ja-JP" dirty="0"/>
              <a:t>AI</a:t>
            </a:r>
            <a:r>
              <a:rPr kumimoji="1" lang="ja-JP" altLang="en-US" dirty="0"/>
              <a:t>エージェントが代替するというのが流行ってきています。</a:t>
            </a:r>
            <a:r>
              <a:rPr kumimoji="1" lang="en-US" altLang="ja-JP" dirty="0"/>
              <a:t>AI</a:t>
            </a:r>
            <a:r>
              <a:rPr kumimoji="1" lang="ja-JP" altLang="en-US" dirty="0"/>
              <a:t>は技術の進歩が速いく、どんどん、革新的な仕組みが出てきますので、皆さんには、それを使いこなすだけでなく、そういう仕組みを考えられるようになって欲しいです。</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13</a:t>
            </a:fld>
            <a:endParaRPr kumimoji="1" lang="ja-JP" altLang="en-US"/>
          </a:p>
        </p:txBody>
      </p:sp>
    </p:spTree>
    <p:extLst>
      <p:ext uri="{BB962C8B-B14F-4D97-AF65-F5344CB8AC3E}">
        <p14:creationId xmlns:p14="http://schemas.microsoft.com/office/powerpoint/2010/main" val="11909376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ここで、</a:t>
            </a:r>
            <a:r>
              <a:rPr kumimoji="1" lang="en-US" altLang="ja-JP" dirty="0"/>
              <a:t>2025</a:t>
            </a:r>
            <a:r>
              <a:rPr kumimoji="1" lang="ja-JP" altLang="en-US" dirty="0"/>
              <a:t>年年初に業界を騒がした</a:t>
            </a:r>
            <a:r>
              <a:rPr kumimoji="1" lang="en-US" altLang="ja-JP" dirty="0" err="1"/>
              <a:t>DeePSeek</a:t>
            </a:r>
            <a:r>
              <a:rPr kumimoji="1" lang="ja-JP" altLang="en-US" dirty="0"/>
              <a:t>について、少し触れておきましょう。中国の</a:t>
            </a:r>
            <a:r>
              <a:rPr kumimoji="1" lang="en-US" altLang="ja-JP" dirty="0"/>
              <a:t>DeepSeek</a:t>
            </a:r>
            <a:r>
              <a:rPr kumimoji="1" lang="ja-JP" altLang="en-US" dirty="0"/>
              <a:t>が</a:t>
            </a:r>
            <a:r>
              <a:rPr kumimoji="1" lang="en-US" altLang="ja-JP" dirty="0"/>
              <a:t>OpenAI o1</a:t>
            </a:r>
            <a:r>
              <a:rPr kumimoji="1" lang="ja-JP" altLang="en-US" dirty="0"/>
              <a:t>と同等の性能で、低コストというニュースが入りました。</a:t>
            </a:r>
            <a:endParaRPr kumimoji="1" lang="en-US" altLang="ja-JP" dirty="0"/>
          </a:p>
          <a:p>
            <a:r>
              <a:rPr kumimoji="1" lang="ja-JP" altLang="en-US" dirty="0"/>
              <a:t>技術的に疑われているのは、蒸留という技術、現在の大規模</a:t>
            </a:r>
            <a:r>
              <a:rPr kumimoji="1" lang="en-US" altLang="ja-JP" dirty="0"/>
              <a:t>AI</a:t>
            </a:r>
            <a:r>
              <a:rPr kumimoji="1" lang="ja-JP" altLang="en-US" dirty="0"/>
              <a:t>モデルに事前学習をさせ、その結果を用いるのではという疑惑です。</a:t>
            </a:r>
            <a:endParaRPr kumimoji="1" lang="en-US" altLang="ja-JP" dirty="0"/>
          </a:p>
          <a:p>
            <a:r>
              <a:rPr kumimoji="1" lang="ja-JP" altLang="en-US" dirty="0"/>
              <a:t>また、</a:t>
            </a:r>
            <a:r>
              <a:rPr kumimoji="1" lang="en-US" altLang="ja-JP" dirty="0"/>
              <a:t>DeepSeek</a:t>
            </a:r>
            <a:r>
              <a:rPr kumimoji="1" lang="ja-JP" altLang="en-US" dirty="0"/>
              <a:t>の収集情報がそのまま中国に使用されるのではと注意喚起も出されています。</a:t>
            </a:r>
            <a:endParaRPr kumimoji="1" lang="en-US" altLang="ja-JP" dirty="0"/>
          </a:p>
          <a:p>
            <a:r>
              <a:rPr kumimoji="1" lang="ja-JP" altLang="en-US" dirty="0"/>
              <a:t>このようにテクノロジーの発展は、地政学リスクとしてとらわれる可能性もあり、使用するテクノロジーを選択する際に、どこの国で作られているのか意識しておく必要があります。</a:t>
            </a:r>
            <a:endParaRPr kumimoji="1" lang="en-US" altLang="ja-JP"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14</a:t>
            </a:fld>
            <a:endParaRPr kumimoji="1" lang="ja-JP" altLang="en-US"/>
          </a:p>
        </p:txBody>
      </p:sp>
    </p:spTree>
    <p:extLst>
      <p:ext uri="{BB962C8B-B14F-4D97-AF65-F5344CB8AC3E}">
        <p14:creationId xmlns:p14="http://schemas.microsoft.com/office/powerpoint/2010/main" val="36682896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このセクションでは、身体と運動として、</a:t>
            </a:r>
            <a:r>
              <a:rPr kumimoji="1" lang="en-US" altLang="ja-JP" dirty="0"/>
              <a:t>AI</a:t>
            </a:r>
            <a:r>
              <a:rPr kumimoji="1" lang="ja-JP" altLang="en-US" dirty="0"/>
              <a:t>の抱える課題として紹介したシンボルグラウンディング問題について考えて見ましょう。</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15</a:t>
            </a:fld>
            <a:endParaRPr kumimoji="1" lang="ja-JP" altLang="en-US"/>
          </a:p>
        </p:txBody>
      </p:sp>
    </p:spTree>
    <p:extLst>
      <p:ext uri="{BB962C8B-B14F-4D97-AF65-F5344CB8AC3E}">
        <p14:creationId xmlns:p14="http://schemas.microsoft.com/office/powerpoint/2010/main" val="2111733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前のチャプターで、</a:t>
            </a:r>
            <a:r>
              <a:rPr kumimoji="1" lang="en-US" altLang="ja-JP" dirty="0"/>
              <a:t>AI</a:t>
            </a:r>
            <a:r>
              <a:rPr kumimoji="1" lang="ja-JP" altLang="en-US" dirty="0"/>
              <a:t>の課題のひとつにシンボルグラウンディング問題があるというお話をしました。これは、記号システム内のシンボルがどのようにして実世界の意味と結びつけられるかという問題でしたね。これを解決するために考えられている施策として、３つ紹介します。</a:t>
            </a:r>
            <a:endParaRPr kumimoji="1" lang="en-US" altLang="ja-JP" dirty="0"/>
          </a:p>
          <a:p>
            <a:r>
              <a:rPr kumimoji="1" lang="ja-JP" altLang="en-US" dirty="0"/>
              <a:t>一つ目は、身体性アプローチとして</a:t>
            </a:r>
            <a:r>
              <a:rPr kumimoji="1" lang="en-US" altLang="ja-JP" dirty="0"/>
              <a:t>AI</a:t>
            </a:r>
            <a:r>
              <a:rPr kumimoji="1" lang="ja-JP" altLang="en-US" dirty="0"/>
              <a:t>やロボットが実世界と物理的に相互作用することで、シンボルとその意味を結びつける方法。</a:t>
            </a:r>
            <a:endParaRPr kumimoji="1" lang="en-US" altLang="ja-JP" dirty="0"/>
          </a:p>
          <a:p>
            <a:r>
              <a:rPr kumimoji="1" lang="ja-JP" altLang="en-US" dirty="0"/>
              <a:t>二つ目は、マルチモーダル学習として、視覚、聴覚、触覚など複数の感覚情報を統合して学習する方法。</a:t>
            </a:r>
            <a:endParaRPr kumimoji="1" lang="en-US" altLang="ja-JP" dirty="0"/>
          </a:p>
          <a:p>
            <a:r>
              <a:rPr kumimoji="1" lang="ja-JP" altLang="en-US" dirty="0"/>
              <a:t>三つ目は、言語と知覚情報の統合として、言語情報と実世界の知覚情報を結びつけることで、シンボルの意味を理解する方法。</a:t>
            </a:r>
            <a:endParaRPr kumimoji="1" lang="en-US" altLang="ja-JP" dirty="0"/>
          </a:p>
          <a:p>
            <a:r>
              <a:rPr kumimoji="1" lang="ja-JP" altLang="en-US" dirty="0"/>
              <a:t>つまり。、明示的な教師データがなくても、身体性・社会性・感覚運動の経験から知能を獲得する流れとして、ロボットが自分の身体を使って環境と物理的に関わることで、知識を獲得できます。例えば、ロボットが物をつかんだり、押したりして「重さ」「硬さ」「反応」を体験します。</a:t>
            </a:r>
          </a:p>
          <a:p>
            <a:r>
              <a:rPr kumimoji="1" lang="ja-JP" altLang="en-US" dirty="0"/>
              <a:t>次に人間とのやり取りを通じて、言語・感情・意図の理解を獲得します。</a:t>
            </a:r>
          </a:p>
          <a:p>
            <a:r>
              <a:rPr kumimoji="1" lang="ja-JP" altLang="en-US" dirty="0"/>
              <a:t>最後に視覚・聴覚・触覚などの感覚と、運動の組み合わせから環境との因果関係を理解します。</a:t>
            </a:r>
          </a:p>
          <a:p>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16</a:t>
            </a:fld>
            <a:endParaRPr kumimoji="1" lang="ja-JP" altLang="en-US"/>
          </a:p>
        </p:txBody>
      </p:sp>
    </p:spTree>
    <p:extLst>
      <p:ext uri="{BB962C8B-B14F-4D97-AF65-F5344CB8AC3E}">
        <p14:creationId xmlns:p14="http://schemas.microsoft.com/office/powerpoint/2010/main" val="37646686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ここで身体性について、現状をみてみましょう。</a:t>
            </a:r>
            <a:endParaRPr kumimoji="1" lang="en-US" altLang="ja-JP" dirty="0"/>
          </a:p>
          <a:p>
            <a:r>
              <a:rPr kumimoji="1" lang="ja-JP" altLang="en-US" dirty="0"/>
              <a:t>ロボット（身体）の</a:t>
            </a:r>
            <a:r>
              <a:rPr kumimoji="1" lang="en-US" altLang="ja-JP" dirty="0"/>
              <a:t>AI</a:t>
            </a:r>
            <a:r>
              <a:rPr kumimoji="1" lang="ja-JP" altLang="en-US" dirty="0"/>
              <a:t>に求められる基本機能として、カメラがあります。カメラを通じて障害物を避けるだけでなく、顔認証技術などを使い感情を推定するなど考えられています。</a:t>
            </a:r>
            <a:endParaRPr kumimoji="1" lang="en-US" altLang="ja-JP" dirty="0"/>
          </a:p>
          <a:p>
            <a:r>
              <a:rPr kumimoji="1" lang="ja-JP" altLang="en-US" dirty="0"/>
              <a:t>産業用ロボットでは、動作設計を自動化したり、いろんな形の部品を１つのロボットで扱えるように技術開発が進んでいます。</a:t>
            </a:r>
            <a:endParaRPr kumimoji="1" lang="en-US" altLang="ja-JP" dirty="0"/>
          </a:p>
          <a:p>
            <a:r>
              <a:rPr kumimoji="1" lang="ja-JP" altLang="en-US" dirty="0"/>
              <a:t>家庭用ロボットでは、環境情報のセンシングで用いる深層学習モデル。つまり、カメラ画像内で物体の領の検出と認識した物体のラベルを識別するモデルや、思考や行動選択で用いる強化学習モデルの開発が進んでいます。</a:t>
            </a:r>
          </a:p>
          <a:p>
            <a:endParaRPr kumimoji="1" lang="ja-JP" altLang="en-US" dirty="0"/>
          </a:p>
          <a:p>
            <a:endParaRPr kumimoji="1" lang="en-US" altLang="ja-JP"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17</a:t>
            </a:fld>
            <a:endParaRPr kumimoji="1" lang="ja-JP" altLang="en-US"/>
          </a:p>
        </p:txBody>
      </p:sp>
    </p:spTree>
    <p:extLst>
      <p:ext uri="{BB962C8B-B14F-4D97-AF65-F5344CB8AC3E}">
        <p14:creationId xmlns:p14="http://schemas.microsoft.com/office/powerpoint/2010/main" val="11809217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ロボットは大きく分けて２種類に分類されます。センサーから得た情報をモデルに入力し、そのモデルに基づいて行動を決定するモデル規範ロボットと、環境からの入力に基づいて直接行動を選択し、動的に変化する状況に適応する行動規範型ロボットがあります。大きな違いは予測可能な動作なのか、柔軟性や適用性を求めたものなのかになります。モデル規範型ロボットは、主に工場の自動化や手術支援ロボットで、行動規範型ロボットは、例として家庭用ロボットや探査ロボットになります。</a:t>
            </a:r>
          </a:p>
          <a:p>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18</a:t>
            </a:fld>
            <a:endParaRPr kumimoji="1" lang="ja-JP" altLang="en-US"/>
          </a:p>
        </p:txBody>
      </p:sp>
    </p:spTree>
    <p:extLst>
      <p:ext uri="{BB962C8B-B14F-4D97-AF65-F5344CB8AC3E}">
        <p14:creationId xmlns:p14="http://schemas.microsoft.com/office/powerpoint/2010/main" val="31337235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2015</a:t>
            </a:r>
            <a:r>
              <a:rPr kumimoji="1" lang="ja-JP" altLang="en-US" dirty="0"/>
              <a:t>年にワシントン大学のジョセフ・レドモンとアリ・ファハディによって開発された、</a:t>
            </a:r>
            <a:r>
              <a:rPr kumimoji="1" lang="en-US" altLang="ja-JP" dirty="0"/>
              <a:t>YOLO</a:t>
            </a:r>
            <a:r>
              <a:rPr kumimoji="1" lang="ja-JP" altLang="en-US" dirty="0"/>
              <a:t>を紹介します。</a:t>
            </a:r>
            <a:endParaRPr kumimoji="1" lang="en-US" altLang="ja-JP" dirty="0"/>
          </a:p>
          <a:p>
            <a:r>
              <a:rPr kumimoji="1" lang="en-US" altLang="ja-JP" dirty="0"/>
              <a:t>YOLO</a:t>
            </a:r>
            <a:r>
              <a:rPr kumimoji="1" lang="ja-JP" altLang="en-US" dirty="0"/>
              <a:t>では物体の検出から識別までを</a:t>
            </a:r>
            <a:r>
              <a:rPr kumimoji="1" lang="en-US" altLang="ja-JP" dirty="0"/>
              <a:t>1</a:t>
            </a:r>
            <a:r>
              <a:rPr kumimoji="1" lang="ja-JP" altLang="en-US" dirty="0"/>
              <a:t>つの畳み込みニューラルネットワークが担います。</a:t>
            </a:r>
            <a:endParaRPr kumimoji="1" lang="en-US" altLang="ja-JP" dirty="0"/>
          </a:p>
          <a:p>
            <a:r>
              <a:rPr lang="ja-JP" altLang="en-US" sz="1600" dirty="0">
                <a:latin typeface="Meiryo UI" panose="020B0604030504040204" pitchFamily="50" charset="-128"/>
                <a:ea typeface="Meiryo UI" panose="020B0604030504040204" pitchFamily="50" charset="-128"/>
              </a:rPr>
              <a:t>画像を格子状（グリッドセル）に分割し、物体の場所・名前を予測する。候補を列挙して物体が存在する確率を算出する。同時にクラス（物体の名前）が合っている確率も算出し、物体が存在する確率とクラスが合っている確率を掛け合わせた「信頼度」を含めて出力するというものです。自動運転車などの車両や歩行者をリアルタイムで検出する部分に利用されています。</a:t>
            </a:r>
            <a:endParaRPr lang="en-US" altLang="ja-JP" sz="1600" dirty="0">
              <a:latin typeface="Meiryo UI" panose="020B0604030504040204" pitchFamily="50" charset="-128"/>
              <a:ea typeface="Meiryo UI" panose="020B0604030504040204" pitchFamily="50" charset="-128"/>
            </a:endParaRPr>
          </a:p>
          <a:p>
            <a:r>
              <a:rPr lang="ja-JP" altLang="en-US" sz="1600" dirty="0">
                <a:latin typeface="Meiryo UI" panose="020B0604030504040204" pitchFamily="50" charset="-128"/>
                <a:ea typeface="Meiryo UI" panose="020B0604030504040204" pitchFamily="50" charset="-128"/>
              </a:rPr>
              <a:t>ネットに</a:t>
            </a:r>
            <a:r>
              <a:rPr lang="en-US" altLang="ja-JP" sz="1600" dirty="0">
                <a:latin typeface="Meiryo UI" panose="020B0604030504040204" pitchFamily="50" charset="-128"/>
                <a:ea typeface="Meiryo UI" panose="020B0604030504040204" pitchFamily="50" charset="-128"/>
              </a:rPr>
              <a:t>Google Collaboratory</a:t>
            </a:r>
            <a:r>
              <a:rPr lang="ja-JP" altLang="en-US" sz="1600" dirty="0">
                <a:latin typeface="Meiryo UI" panose="020B0604030504040204" pitchFamily="50" charset="-128"/>
                <a:ea typeface="Meiryo UI" panose="020B0604030504040204" pitchFamily="50" charset="-128"/>
              </a:rPr>
              <a:t>で</a:t>
            </a:r>
            <a:r>
              <a:rPr lang="en-US" altLang="ja-JP" sz="1600" dirty="0">
                <a:latin typeface="Meiryo UI" panose="020B0604030504040204" pitchFamily="50" charset="-128"/>
                <a:ea typeface="Meiryo UI" panose="020B0604030504040204" pitchFamily="50" charset="-128"/>
              </a:rPr>
              <a:t>YOLOv5</a:t>
            </a:r>
            <a:r>
              <a:rPr lang="ja-JP" altLang="en-US" sz="1600" dirty="0">
                <a:latin typeface="Meiryo UI" panose="020B0604030504040204" pitchFamily="50" charset="-128"/>
                <a:ea typeface="Meiryo UI" panose="020B0604030504040204" pitchFamily="50" charset="-128"/>
              </a:rPr>
              <a:t>を用いた簡単な実装ができるチュートリアルがありますので、興味のある方は是非やってみてください。</a:t>
            </a:r>
            <a:endParaRPr lang="en-US" altLang="ja-JP" sz="1600" dirty="0">
              <a:latin typeface="Meiryo UI" panose="020B0604030504040204" pitchFamily="50" charset="-128"/>
              <a:ea typeface="Meiryo UI" panose="020B0604030504040204" pitchFamily="50" charset="-128"/>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19</a:t>
            </a:fld>
            <a:endParaRPr kumimoji="1" lang="ja-JP" altLang="en-US"/>
          </a:p>
        </p:txBody>
      </p:sp>
    </p:spTree>
    <p:extLst>
      <p:ext uri="{BB962C8B-B14F-4D97-AF65-F5344CB8AC3E}">
        <p14:creationId xmlns:p14="http://schemas.microsoft.com/office/powerpoint/2010/main" val="37015953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このチャプターのまとめをします。</a:t>
            </a:r>
          </a:p>
          <a:p>
            <a:r>
              <a:rPr kumimoji="1" lang="ja-JP" altLang="en-US" dirty="0"/>
              <a:t>まず、</a:t>
            </a:r>
            <a:r>
              <a:rPr kumimoji="1" lang="en-US" altLang="ja-JP" dirty="0"/>
              <a:t>AI</a:t>
            </a:r>
            <a:r>
              <a:rPr kumimoji="1" lang="ja-JP" altLang="en-US" dirty="0"/>
              <a:t>の構築と運用として、企画、データ収集、前処理、モデル設計、学習、モデル調整、性能評価、実装という流れでお話ししました。</a:t>
            </a:r>
            <a:r>
              <a:rPr kumimoji="1" lang="en-US" altLang="ja-JP" dirty="0"/>
              <a:t>MSE</a:t>
            </a:r>
            <a:r>
              <a:rPr kumimoji="1" lang="ja-JP" altLang="en-US" dirty="0"/>
              <a:t>や</a:t>
            </a:r>
            <a:r>
              <a:rPr kumimoji="1" lang="en-US" altLang="ja-JP" dirty="0"/>
              <a:t>ROC AUC</a:t>
            </a:r>
            <a:r>
              <a:rPr kumimoji="1" lang="ja-JP" altLang="en-US" dirty="0"/>
              <a:t>での評価の話も出てきたと思います。知識が定着していないなと思ったら、機械学習の基礎と展望を復習してみて下さい。</a:t>
            </a:r>
            <a:endParaRPr kumimoji="1" lang="en-US" altLang="ja-JP" dirty="0"/>
          </a:p>
          <a:p>
            <a:r>
              <a:rPr kumimoji="1" lang="ja-JP" altLang="en-US" dirty="0"/>
              <a:t>次に</a:t>
            </a:r>
            <a:r>
              <a:rPr kumimoji="1" lang="en-US" altLang="ja-JP" dirty="0"/>
              <a:t>AI</a:t>
            </a:r>
            <a:r>
              <a:rPr kumimoji="1" lang="ja-JP" altLang="en-US" dirty="0"/>
              <a:t>の社会実装の話をしながら、出発点となる課題をどうやって見極めて行くかもお話ししました。</a:t>
            </a:r>
            <a:r>
              <a:rPr kumimoji="1" lang="en-US" altLang="ja-JP" dirty="0"/>
              <a:t>AI</a:t>
            </a:r>
            <a:r>
              <a:rPr kumimoji="1" lang="ja-JP" altLang="en-US" dirty="0"/>
              <a:t>を構築するということは、その</a:t>
            </a:r>
            <a:r>
              <a:rPr kumimoji="1" lang="en-US" altLang="ja-JP" dirty="0"/>
              <a:t>AI</a:t>
            </a:r>
            <a:r>
              <a:rPr kumimoji="1" lang="ja-JP" altLang="en-US" dirty="0"/>
              <a:t>で何がしたいのか、その目的は、課題解決のためであるとお話ししました。最後に</a:t>
            </a:r>
            <a:r>
              <a:rPr kumimoji="1" lang="en-US" altLang="ja-JP" dirty="0"/>
              <a:t>AI</a:t>
            </a:r>
            <a:r>
              <a:rPr kumimoji="1" lang="ja-JP" altLang="en-US" dirty="0"/>
              <a:t>～ロボットという流れの中で、どうやってシンボルグラウンディング問題を解決して行くのかをお話ししました。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3642BE2-8F22-4CF9-AE4C-C79A80EC180B}" type="slidenum">
              <a:rPr kumimoji="1" lang="ja-JP" altLang="en-US" smtClean="0"/>
              <a:t>20</a:t>
            </a:fld>
            <a:endParaRPr kumimoji="1" lang="ja-JP" altLang="en-US"/>
          </a:p>
        </p:txBody>
      </p:sp>
    </p:spTree>
    <p:extLst>
      <p:ext uri="{BB962C8B-B14F-4D97-AF65-F5344CB8AC3E}">
        <p14:creationId xmlns:p14="http://schemas.microsoft.com/office/powerpoint/2010/main" val="18255117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Appendix</a:t>
            </a:r>
            <a:r>
              <a:rPr kumimoji="1" lang="ja-JP" altLang="en-US" dirty="0"/>
              <a:t>として２つお話をさせて下さい。一つ目は、ビジネス視点からみたイノベーションについてです。</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21</a:t>
            </a:fld>
            <a:endParaRPr kumimoji="1" lang="ja-JP" altLang="en-US"/>
          </a:p>
        </p:txBody>
      </p:sp>
    </p:spTree>
    <p:extLst>
      <p:ext uri="{BB962C8B-B14F-4D97-AF65-F5344CB8AC3E}">
        <p14:creationId xmlns:p14="http://schemas.microsoft.com/office/powerpoint/2010/main" val="1565310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このセクションでは、</a:t>
            </a:r>
            <a:r>
              <a:rPr kumimoji="1" lang="en-US" altLang="ja-JP" dirty="0"/>
              <a:t>AI</a:t>
            </a:r>
            <a:r>
              <a:rPr kumimoji="1" lang="ja-JP" altLang="en-US" dirty="0"/>
              <a:t>の構築と運用に加えて、応用分野について紹介します。</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4</a:t>
            </a:fld>
            <a:endParaRPr kumimoji="1" lang="ja-JP" altLang="en-US"/>
          </a:p>
        </p:txBody>
      </p:sp>
    </p:spTree>
    <p:extLst>
      <p:ext uri="{BB962C8B-B14F-4D97-AF65-F5344CB8AC3E}">
        <p14:creationId xmlns:p14="http://schemas.microsoft.com/office/powerpoint/2010/main" val="35792355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企業の視点から、</a:t>
            </a:r>
            <a:r>
              <a:rPr kumimoji="1" lang="en-US" altLang="ja-JP" dirty="0"/>
              <a:t>AI</a:t>
            </a:r>
            <a:r>
              <a:rPr kumimoji="1" lang="ja-JP" altLang="en-US" dirty="0"/>
              <a:t>を使用することで、オペレーション、プロセスの変革、新しいビジネスの創出が期待されます。</a:t>
            </a:r>
            <a:endParaRPr kumimoji="1" lang="en-US" altLang="ja-JP" dirty="0"/>
          </a:p>
          <a:p>
            <a:r>
              <a:rPr kumimoji="1" lang="ja-JP" altLang="en-US" dirty="0"/>
              <a:t>一般的にイノベーションという言葉をつかいますが、新しいビジネス創出は難易度が高いです。</a:t>
            </a:r>
            <a:endParaRPr kumimoji="1" lang="en-US" altLang="ja-JP" dirty="0"/>
          </a:p>
          <a:p>
            <a:r>
              <a:rPr kumimoji="1" lang="ja-JP" altLang="en-US" dirty="0"/>
              <a:t>ドラッカーは、「企業家精神とは気質ではなく行動することである。すでに行っていることをより上手に行うことよりも、まったく新しいことを行うことに価値を見出すことである。」と語っています。また、７つの機会があげられています。その機会に遭遇したとき、何かを考えられるかが企業家にとって大切なことなのです。</a:t>
            </a:r>
            <a:endParaRPr kumimoji="1" lang="en-US" altLang="ja-JP" dirty="0"/>
          </a:p>
          <a:p>
            <a:r>
              <a:rPr kumimoji="1" lang="ja-JP" altLang="en-US" dirty="0"/>
              <a:t>この中に新しい知識を活用するというのがあります。まさに皆さんは新しい技術である</a:t>
            </a:r>
            <a:r>
              <a:rPr kumimoji="1" lang="en-US" altLang="ja-JP" dirty="0"/>
              <a:t>AI</a:t>
            </a:r>
            <a:r>
              <a:rPr kumimoji="1" lang="ja-JP" altLang="en-US" dirty="0"/>
              <a:t>を習得したところです。ただし、以前にもお話ししましたが、</a:t>
            </a:r>
            <a:r>
              <a:rPr kumimoji="1" lang="en-US" altLang="ja-JP" dirty="0"/>
              <a:t>AI</a:t>
            </a:r>
            <a:r>
              <a:rPr kumimoji="1" lang="ja-JP" altLang="en-US" dirty="0"/>
              <a:t>の技術だけでなく、他の知識もあって生み出されるのが差別化につながると思います。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22</a:t>
            </a:fld>
            <a:endParaRPr kumimoji="1" lang="ja-JP" altLang="en-US"/>
          </a:p>
        </p:txBody>
      </p:sp>
    </p:spTree>
    <p:extLst>
      <p:ext uri="{BB962C8B-B14F-4D97-AF65-F5344CB8AC3E}">
        <p14:creationId xmlns:p14="http://schemas.microsoft.com/office/powerpoint/2010/main" val="33003760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本の中には、知識のイノベーションの条件、イノベーションの３つのべからず、イノベーションを成功させる３つの条件、ベンチャーを成功させるための４つの原則など、事例を交えて記載されています。興味がある方は読んで見てください。</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23</a:t>
            </a:fld>
            <a:endParaRPr kumimoji="1" lang="ja-JP" altLang="en-US"/>
          </a:p>
        </p:txBody>
      </p:sp>
    </p:spTree>
    <p:extLst>
      <p:ext uri="{BB962C8B-B14F-4D97-AF65-F5344CB8AC3E}">
        <p14:creationId xmlns:p14="http://schemas.microsoft.com/office/powerpoint/2010/main" val="7601822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2005</a:t>
            </a:r>
            <a:r>
              <a:rPr kumimoji="1" lang="ja-JP" altLang="en-US" dirty="0"/>
              <a:t>年にブルーオーシャン戦略というのが流行りました。既存の市場で戦うのでなく、未開拓市場にいくべきだと。その際に、多くの場合、既存の市場が破壊されることがあります。メタ社のザッカーバーグの口癖が、「素早く動き、破壊せよ」ですよね。</a:t>
            </a:r>
            <a:endParaRPr kumimoji="1" lang="en-US" altLang="ja-JP" dirty="0"/>
          </a:p>
          <a:p>
            <a:r>
              <a:rPr kumimoji="1" lang="ja-JP" altLang="en-US" dirty="0"/>
              <a:t>アマゾンの成功が、書店や小売りの市場を破壊しました。アップルの成功が新たな市場を開拓しましたが、それによりブラックベリーなど通信機器の市場が破壊されました。今、第４次産業革命として</a:t>
            </a:r>
            <a:r>
              <a:rPr kumimoji="1" lang="en-US" altLang="ja-JP" dirty="0"/>
              <a:t>AI</a:t>
            </a:r>
            <a:r>
              <a:rPr kumimoji="1" lang="ja-JP" altLang="en-US" dirty="0"/>
              <a:t>が台頭してきて、雇用喪失の脅威が高まるなか、新規雇用を創造することが求められるとし、キムは非ディスラプティブな市場、つまり破壊なき市場の創造を提案して来ました。</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24</a:t>
            </a:fld>
            <a:endParaRPr kumimoji="1" lang="ja-JP" altLang="en-US"/>
          </a:p>
        </p:txBody>
      </p:sp>
    </p:spTree>
    <p:extLst>
      <p:ext uri="{BB962C8B-B14F-4D97-AF65-F5344CB8AC3E}">
        <p14:creationId xmlns:p14="http://schemas.microsoft.com/office/powerpoint/2010/main" val="8918549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非ディスラプティブな市場の例として、挙げられているのがノットインポシブルラボです。彼らが開催した</a:t>
            </a:r>
            <a:r>
              <a:rPr kumimoji="1" lang="en-US" altLang="ja-JP" dirty="0"/>
              <a:t>Music Not Impossible</a:t>
            </a:r>
            <a:r>
              <a:rPr kumimoji="1" lang="ja-JP" altLang="en-US" dirty="0"/>
              <a:t>のホームページをみてみましょう。耳が聞こえない観客に、音を振動として伝え、ライブを楽しんでもらうという企画です。これが市場に発展したとしても、確かに壊れる市場はないですね。また、テクノロジーを利用して新しい価値をしっかり生み出していますね。</a:t>
            </a:r>
            <a:endParaRPr kumimoji="1" lang="en-US" altLang="ja-JP" dirty="0"/>
          </a:p>
          <a:p>
            <a:r>
              <a:rPr kumimoji="1" lang="ja-JP" altLang="en-US" dirty="0"/>
              <a:t>今後、皆さんも</a:t>
            </a:r>
            <a:r>
              <a:rPr kumimoji="1" lang="en-US" altLang="ja-JP" dirty="0"/>
              <a:t>AI</a:t>
            </a:r>
            <a:r>
              <a:rPr kumimoji="1" lang="ja-JP" altLang="en-US" dirty="0"/>
              <a:t>を用いて何かをやるとしたときに、新しいビジネス創出の壁を感じるかもしれません。オペレーションやプロセスでは課題に注目しなさいとお話ししましたが、ここでは世の中の変化を感じ取ることで、そこに機会があると思います。常にアンテナを立てて、未来を作って行ってください。</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25</a:t>
            </a:fld>
            <a:endParaRPr kumimoji="1" lang="ja-JP" altLang="en-US"/>
          </a:p>
        </p:txBody>
      </p:sp>
    </p:spTree>
    <p:extLst>
      <p:ext uri="{BB962C8B-B14F-4D97-AF65-F5344CB8AC3E}">
        <p14:creationId xmlns:p14="http://schemas.microsoft.com/office/powerpoint/2010/main" val="21555063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２つめはプロジェクトマネージメントです。企画する際に、そのプランニングが如何に重要かをお話ししました。米国の</a:t>
            </a:r>
            <a:r>
              <a:rPr kumimoji="1" lang="en-US" altLang="ja-JP" dirty="0"/>
              <a:t>PMI</a:t>
            </a:r>
            <a:r>
              <a:rPr kumimoji="1" lang="ja-JP" altLang="en-US" dirty="0"/>
              <a:t>という学会で、プロジェクトマネージメントの方法論をまとめた</a:t>
            </a:r>
            <a:r>
              <a:rPr kumimoji="1" lang="en-US" altLang="ja-JP" dirty="0"/>
              <a:t>PMBOK</a:t>
            </a:r>
            <a:r>
              <a:rPr kumimoji="1" lang="ja-JP" altLang="en-US" dirty="0"/>
              <a:t>という本があります。世の中のプロジェクトを実施している人たちは、この方法論に従いプロジェクトを遂行しています。ここでは、何をどう考えるのかを簡単にお話ししたいと思います。</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26</a:t>
            </a:fld>
            <a:endParaRPr kumimoji="1" lang="ja-JP" altLang="en-US"/>
          </a:p>
        </p:txBody>
      </p:sp>
    </p:spTree>
    <p:extLst>
      <p:ext uri="{BB962C8B-B14F-4D97-AF65-F5344CB8AC3E}">
        <p14:creationId xmlns:p14="http://schemas.microsoft.com/office/powerpoint/2010/main" val="23094333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プロジェクト計画は、簡単に言うと、スコープを決める、つまり開発する範囲を決めることから始めます。次に開発するときの作業をタスクとしてそれを積み上げる。一般的には</a:t>
            </a:r>
            <a:r>
              <a:rPr kumimoji="1" lang="en-US" altLang="ja-JP" dirty="0"/>
              <a:t>WBS</a:t>
            </a:r>
            <a:r>
              <a:rPr kumimoji="1" lang="ja-JP" altLang="en-US" dirty="0"/>
              <a:t>と呼びますが、タスクまたはワーク毎に担当者を割り当て、工数を置き、作業開始日と終了日を出します。この</a:t>
            </a:r>
            <a:r>
              <a:rPr kumimoji="1" lang="en-US" altLang="ja-JP" dirty="0"/>
              <a:t>WBS</a:t>
            </a:r>
            <a:r>
              <a:rPr kumimoji="1" lang="ja-JP" altLang="en-US" dirty="0"/>
              <a:t>を積み上げるとスケジュールになります。スケジュールで大切なのは、タスクの前後関係です。先行タスクや後続タスクといいますが、先行タスクが終了しないと着手できないタスクがあるからです。これに加え、誰が担当するのかの体制図も非常に重要です。一般的には、プロジェクトマネージャーがこのタスクは誰にやらせるかを決め、その担当者がタスクを細分化し、ブレイクダウンして、それぞれどうやるのかを具体的に頭に置きながら、工数を作っていきます。</a:t>
            </a:r>
            <a:endParaRPr kumimoji="1" lang="en-US" altLang="ja-JP" dirty="0"/>
          </a:p>
          <a:p>
            <a:r>
              <a:rPr kumimoji="1" lang="ja-JP" altLang="en-US" dirty="0"/>
              <a:t>ただ、プロジェクトにはリスクはつきものなので、これにリスクを加味します。既に見えているリスクはその対応策を考えコスト化して、</a:t>
            </a:r>
            <a:r>
              <a:rPr kumimoji="1" lang="en-US" altLang="ja-JP" dirty="0"/>
              <a:t>WBS</a:t>
            </a:r>
            <a:r>
              <a:rPr kumimoji="1" lang="ja-JP" altLang="en-US" dirty="0"/>
              <a:t>に積みます。それ以外に未知のリスクが顕在化する可能性を考えコンティンジェンシーとして％でリスクを積んでおきます。これが最低限のプロジェクトプランの建付けになります。あとは実行時に</a:t>
            </a:r>
            <a:r>
              <a:rPr kumimoji="1" lang="en-US" altLang="ja-JP" dirty="0"/>
              <a:t>WBS</a:t>
            </a:r>
            <a:r>
              <a:rPr kumimoji="1" lang="ja-JP" altLang="en-US" dirty="0"/>
              <a:t>を見ながら進捗を取って行けば、上手くいっているのかが見えるようになります。この他にもプロジェクトマネージャーとしてやるべきことが沢山あります。興味がある方は、</a:t>
            </a:r>
            <a:r>
              <a:rPr kumimoji="1" lang="en-US" altLang="ja-JP" dirty="0"/>
              <a:t>PMI</a:t>
            </a:r>
            <a:r>
              <a:rPr kumimoji="1" lang="ja-JP" altLang="en-US" dirty="0"/>
              <a:t>の</a:t>
            </a:r>
            <a:r>
              <a:rPr kumimoji="1" lang="en-US" altLang="ja-JP" dirty="0"/>
              <a:t>PMBOK</a:t>
            </a:r>
            <a:r>
              <a:rPr kumimoji="1" lang="ja-JP" altLang="en-US" dirty="0"/>
              <a:t>という本を勉強してみて下さい。</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27</a:t>
            </a:fld>
            <a:endParaRPr kumimoji="1" lang="ja-JP" altLang="en-US"/>
          </a:p>
        </p:txBody>
      </p:sp>
    </p:spTree>
    <p:extLst>
      <p:ext uri="{BB962C8B-B14F-4D97-AF65-F5344CB8AC3E}">
        <p14:creationId xmlns:p14="http://schemas.microsoft.com/office/powerpoint/2010/main" val="27492759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システムインテグレーターのことを</a:t>
            </a:r>
            <a:r>
              <a:rPr kumimoji="1" lang="en-US" altLang="ja-JP" dirty="0"/>
              <a:t>SIer</a:t>
            </a:r>
            <a:r>
              <a:rPr kumimoji="1" lang="ja-JP" altLang="en-US" dirty="0"/>
              <a:t>と呼びます。通常、ベンダーの</a:t>
            </a:r>
            <a:r>
              <a:rPr kumimoji="1" lang="en-US" altLang="ja-JP" dirty="0"/>
              <a:t>SIer</a:t>
            </a:r>
            <a:r>
              <a:rPr kumimoji="1" lang="ja-JP" altLang="en-US" dirty="0"/>
              <a:t>が提案する際に社内の品質レビューを受けますが、そこでレビューされる項目です。</a:t>
            </a:r>
            <a:endParaRPr kumimoji="1" lang="en-US" altLang="ja-JP" dirty="0"/>
          </a:p>
          <a:p>
            <a:r>
              <a:rPr kumimoji="1" lang="ja-JP" altLang="en-US" dirty="0"/>
              <a:t>これが、プロジェクトプランのベースになります。これをもとに育てられたプロジェクトプランを用いて、プロジェクトが開始されます。</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28</a:t>
            </a:fld>
            <a:endParaRPr kumimoji="1" lang="ja-JP" altLang="en-US"/>
          </a:p>
        </p:txBody>
      </p:sp>
    </p:spTree>
    <p:extLst>
      <p:ext uri="{BB962C8B-B14F-4D97-AF65-F5344CB8AC3E}">
        <p14:creationId xmlns:p14="http://schemas.microsoft.com/office/powerpoint/2010/main" val="21360800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まで我が国はどちらかというと重厚長大なプロジェクトを作り、開発を行ってきました。いわゆるウォーターフォール型と言って、要件定義、外部設計、内部設計、開発、単体テスト、統合テスト、システムテストと２～３年かけてやっているプロジェクトが多かったです。ここ数年、ようやく、アジャイル開発が少しづつ定着してきました。機能を小さい単位で作りながら積み上げて行く方式です。ポイントは設計書をしっかり作るよりも、まずは動くものを作ろうという発想から来ています。イテレーションという単位で計画～テストそしてリリースまで行います。ひとつの機能の開発が終わったら、次のイテレーションに入る。つまり、出来上がったアプリケーションから順にリリースして行きます。いわゆるマイクロサービスと呼ばれるアプリケーション開発です。</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29</a:t>
            </a:fld>
            <a:endParaRPr kumimoji="1" lang="ja-JP" altLang="en-US"/>
          </a:p>
        </p:txBody>
      </p:sp>
    </p:spTree>
    <p:extLst>
      <p:ext uri="{BB962C8B-B14F-4D97-AF65-F5344CB8AC3E}">
        <p14:creationId xmlns:p14="http://schemas.microsoft.com/office/powerpoint/2010/main" val="20234057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最後に、プロジェクトを進める上で、コミュニケーションも非常に重要であることをお話しします。ジェリーハーベイが自らの経験をアビリーンパラドクスとして提唱した例があります。</a:t>
            </a:r>
          </a:p>
          <a:p>
            <a:r>
              <a:rPr kumimoji="1" lang="ja-JP" altLang="en-US" dirty="0"/>
              <a:t>ジェリーハーベイ教授夫妻が、テキサス州の両親の家を訪ねてたとき、皆でアビリーンに食事に行こうと、盛り上がり、エアコンの壊れた車で、往復</a:t>
            </a:r>
            <a:r>
              <a:rPr kumimoji="1" lang="en-US" altLang="ja-JP" dirty="0"/>
              <a:t>170Km</a:t>
            </a:r>
            <a:r>
              <a:rPr kumimoji="1" lang="ja-JP" altLang="en-US" dirty="0"/>
              <a:t>もかけて行って、戻ってきたあとは、家族全員、ぐったりしていて、いったいこれ誰が言い出したんだと家族で責任の押し付け合いをした話です。ポイントは、それぞれが、したい行動とまるで反対のことに同意してしまった愚かさにあります。他にもユーリーフィッシャーのハーバード交渉術など知っておかないと、大きなプロジェクトで事故が起こる可能性があります。</a:t>
            </a:r>
            <a:r>
              <a:rPr kumimoji="1" lang="en-US" altLang="ja-JP" dirty="0"/>
              <a:t>IT</a:t>
            </a:r>
            <a:r>
              <a:rPr kumimoji="1" lang="ja-JP" altLang="en-US" dirty="0"/>
              <a:t>系の大型プロジェクトは失敗すると数億円規模の赤字につながりますので、責任重大ですね。</a:t>
            </a:r>
          </a:p>
          <a:p>
            <a:r>
              <a:rPr kumimoji="1" lang="en-US" altLang="ja-JP" dirty="0"/>
              <a:t>AI</a:t>
            </a:r>
            <a:r>
              <a:rPr kumimoji="1" lang="ja-JP" altLang="en-US" dirty="0"/>
              <a:t>を勉強して、どのように活用するのか、プロジェクト化するということはどういうことなのかを少しでも感じていただければ。</a:t>
            </a:r>
          </a:p>
          <a:p>
            <a:r>
              <a:rPr kumimoji="1" lang="ja-JP" altLang="en-US" dirty="0"/>
              <a:t>それでは、勉強がんばってください。期待しています。</a:t>
            </a:r>
          </a:p>
          <a:p>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30</a:t>
            </a:fld>
            <a:endParaRPr kumimoji="1" lang="ja-JP" altLang="en-US"/>
          </a:p>
        </p:txBody>
      </p:sp>
    </p:spTree>
    <p:extLst>
      <p:ext uri="{BB962C8B-B14F-4D97-AF65-F5344CB8AC3E}">
        <p14:creationId xmlns:p14="http://schemas.microsoft.com/office/powerpoint/2010/main" val="32268982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機械学習の</a:t>
            </a:r>
            <a:r>
              <a:rPr kumimoji="1" lang="en-US" altLang="ja-JP" dirty="0"/>
              <a:t>AI</a:t>
            </a:r>
            <a:r>
              <a:rPr kumimoji="1" lang="ja-JP" altLang="en-US" dirty="0"/>
              <a:t>の構築について７つのステップで話をしていきます。</a:t>
            </a:r>
            <a:endParaRPr kumimoji="1" lang="en-US" altLang="ja-JP" dirty="0"/>
          </a:p>
          <a:p>
            <a:r>
              <a:rPr kumimoji="1" lang="ja-JP" altLang="en-US" dirty="0"/>
              <a:t>ステップ１は、企画です。</a:t>
            </a:r>
            <a:r>
              <a:rPr kumimoji="1" lang="en-US" altLang="ja-JP" dirty="0"/>
              <a:t>AI</a:t>
            </a:r>
            <a:r>
              <a:rPr kumimoji="1" lang="ja-JP" altLang="en-US" dirty="0"/>
              <a:t>を導入することが目的でなく、社内の課題を解決するのに</a:t>
            </a:r>
            <a:r>
              <a:rPr kumimoji="1" lang="en-US" altLang="ja-JP" dirty="0"/>
              <a:t>AI</a:t>
            </a:r>
            <a:r>
              <a:rPr kumimoji="1" lang="ja-JP" altLang="en-US" dirty="0"/>
              <a:t>を用いると考えるようにして下さい。</a:t>
            </a:r>
            <a:endParaRPr kumimoji="1" lang="en-US" altLang="ja-JP" dirty="0"/>
          </a:p>
          <a:p>
            <a:r>
              <a:rPr kumimoji="1" lang="ja-JP" altLang="en-US" dirty="0"/>
              <a:t>そのためには、組織の中にある課題をみつける、場合によっては課題をみつけるためのプロジェクトを実施する深堀するところから始めます。</a:t>
            </a:r>
            <a:endParaRPr kumimoji="1" lang="en-US" altLang="ja-JP" dirty="0"/>
          </a:p>
          <a:p>
            <a:r>
              <a:rPr kumimoji="1" lang="ja-JP" altLang="en-US" dirty="0"/>
              <a:t>次に作成するモデルで課題解決が可能か仮説を立て、利用できるデータに説明能力があるか、現場で使用に耐えうる仕様になるかを見極めます。</a:t>
            </a:r>
            <a:endParaRPr kumimoji="1" lang="en-US" altLang="ja-JP" dirty="0"/>
          </a:p>
          <a:p>
            <a:r>
              <a:rPr kumimoji="1" lang="ja-JP" altLang="en-US" dirty="0"/>
              <a:t>経団連からも、自ら課題をみつけ解決できる人材を育成して欲しいと言われていますが、このプランニングが非常に重要であることを頭に入れておいて下さい。</a:t>
            </a:r>
            <a:endParaRPr kumimoji="1" lang="en-US" altLang="ja-JP" dirty="0"/>
          </a:p>
          <a:p>
            <a:endParaRPr kumimoji="1" lang="en-US" altLang="ja-JP" dirty="0"/>
          </a:p>
          <a:p>
            <a:r>
              <a:rPr kumimoji="1" lang="ja-JP" altLang="en-US" dirty="0"/>
              <a:t>ステップ２は、データの収集，前処理になります。</a:t>
            </a:r>
          </a:p>
          <a:p>
            <a:r>
              <a:rPr kumimoji="1" lang="ja-JP" altLang="en-US" dirty="0"/>
              <a:t>センサーなどから自動的に取得されるデータ、人間が判断した情報や外部から取得する情報（アノテーション）を集めて、収集したデータを整形（クレンジング）、匿名化（マスキング）します。</a:t>
            </a:r>
          </a:p>
          <a:p>
            <a:r>
              <a:rPr kumimoji="1" lang="ja-JP" altLang="en-US" dirty="0"/>
              <a:t>合わせて、データを特徴量へ変換するために前処理として、標準化、変数選択、次元削減など行います。</a:t>
            </a:r>
          </a:p>
          <a:p>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5</a:t>
            </a:fld>
            <a:endParaRPr kumimoji="1" lang="ja-JP" altLang="en-US"/>
          </a:p>
        </p:txBody>
      </p:sp>
    </p:spTree>
    <p:extLst>
      <p:ext uri="{BB962C8B-B14F-4D97-AF65-F5344CB8AC3E}">
        <p14:creationId xmlns:p14="http://schemas.microsoft.com/office/powerpoint/2010/main" val="3046244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ステップ３はモデルの設計です。企画で立てたソリューションの仮説に合わせ、どのモデルを具体的に実装するのかを検討します。</a:t>
            </a:r>
            <a:endParaRPr kumimoji="1" lang="en-US" altLang="ja-JP" dirty="0"/>
          </a:p>
          <a:p>
            <a:r>
              <a:rPr kumimoji="1" lang="ja-JP" altLang="en-US" dirty="0"/>
              <a:t>教師あり、教師なし、また、分類、回帰として、モデル化する上でどの方法を用いるのかを設計します。</a:t>
            </a:r>
            <a:endParaRPr kumimoji="1" lang="en-US" altLang="ja-JP" dirty="0"/>
          </a:p>
          <a:p>
            <a:endParaRPr kumimoji="1" lang="en-US" altLang="ja-JP" dirty="0"/>
          </a:p>
          <a:p>
            <a:r>
              <a:rPr kumimoji="1" lang="ja-JP" altLang="en-US" dirty="0"/>
              <a:t>ステップ４はモデルの学習で、ステップ３で作成したモデルにステップ２で準備したデータを学習させます。</a:t>
            </a:r>
            <a:endParaRPr kumimoji="1" lang="en-US" altLang="ja-JP" dirty="0"/>
          </a:p>
          <a:p>
            <a:r>
              <a:rPr kumimoji="1" lang="ja-JP" altLang="en-US" dirty="0"/>
              <a:t>一般的には</a:t>
            </a:r>
            <a:r>
              <a:rPr kumimoji="1" lang="en-US" altLang="ja-JP" dirty="0"/>
              <a:t>GPU</a:t>
            </a:r>
            <a:r>
              <a:rPr kumimoji="1" lang="ja-JP" altLang="en-US" dirty="0"/>
              <a:t>が搭載されたコンピュータを用いますが、環境が許せば、クラウドを使うとハードウェアスペックをあまり気にせずに簡単に実装・学習ができます。</a:t>
            </a:r>
            <a:endParaRPr kumimoji="1" lang="en-US" altLang="ja-JP" dirty="0"/>
          </a:p>
          <a:p>
            <a:r>
              <a:rPr kumimoji="1" lang="ja-JP" altLang="en-US" dirty="0"/>
              <a:t>もし、不均衡データがあった場合、たとえば、医療診断で疾患を持つ患者データが全体のわずか</a:t>
            </a:r>
            <a:r>
              <a:rPr kumimoji="1" lang="en-US" altLang="ja-JP" dirty="0"/>
              <a:t>5</a:t>
            </a:r>
            <a:r>
              <a:rPr kumimoji="1" lang="ja-JP" altLang="en-US" dirty="0"/>
              <a:t>％で、それ以外が</a:t>
            </a:r>
            <a:r>
              <a:rPr kumimoji="1" lang="en-US" altLang="ja-JP" dirty="0"/>
              <a:t>95</a:t>
            </a:r>
            <a:r>
              <a:rPr kumimoji="1" lang="ja-JP" altLang="en-US" dirty="0"/>
              <a:t>％など、モデルが多数派クラスに偏った予測をしやすくなることがあります。</a:t>
            </a:r>
            <a:endParaRPr kumimoji="1" lang="en-US" altLang="ja-JP" dirty="0"/>
          </a:p>
          <a:p>
            <a:r>
              <a:rPr kumimoji="1" lang="ja-JP" altLang="en-US" dirty="0"/>
              <a:t>こうした不均衡データを扱うには、データ補正（オーバーサンプリングやアンダーサンプリング）を行います。</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6</a:t>
            </a:fld>
            <a:endParaRPr kumimoji="1" lang="ja-JP" altLang="en-US"/>
          </a:p>
        </p:txBody>
      </p:sp>
    </p:spTree>
    <p:extLst>
      <p:ext uri="{BB962C8B-B14F-4D97-AF65-F5344CB8AC3E}">
        <p14:creationId xmlns:p14="http://schemas.microsoft.com/office/powerpoint/2010/main" val="565420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ステップ５は、モデルの調整で、層やユニットの構成を変えたり、モデルの外から調整できる閾値や重みを調整したりします。</a:t>
            </a:r>
            <a:endParaRPr kumimoji="1" lang="en-US" altLang="ja-JP" dirty="0"/>
          </a:p>
          <a:p>
            <a:r>
              <a:rPr kumimoji="1" lang="ja-JP" altLang="en-US" dirty="0"/>
              <a:t>ステップ６は、モデルの性能評価です。</a:t>
            </a:r>
            <a:endParaRPr kumimoji="1" lang="en-US" altLang="ja-JP" dirty="0"/>
          </a:p>
          <a:p>
            <a:r>
              <a:rPr kumimoji="1" lang="ja-JP" altLang="en-US" dirty="0"/>
              <a:t>ここでいう性能とは、予測・分類の正確さ（精度）、汎化性能、つまり、未知のデータに対しても正しく予測できる能力、公平性・バイアスの少なさに加え、 一般的なシステム指標であるスケーラビリティ、計算効率・速度、ロバスト性のことを言います。スケーラビリティーや計算速度、ロバスト性などは、クラウドを使うことで、ある程度、簡単に対応できますので、ここでは、予測・分類の正確さ、汎化性能、公平性についてしっかりと見て行く必要があります。</a:t>
            </a:r>
            <a:endParaRPr kumimoji="1" lang="en-US" altLang="ja-JP" dirty="0"/>
          </a:p>
          <a:p>
            <a:r>
              <a:rPr kumimoji="1" lang="ja-JP" altLang="en-US" dirty="0"/>
              <a:t>分類問題では、テスト結果から混合行列を作り</a:t>
            </a:r>
            <a:r>
              <a:rPr kumimoji="1" lang="en-US" altLang="ja-JP" dirty="0"/>
              <a:t>F</a:t>
            </a:r>
            <a:r>
              <a:rPr kumimoji="1" lang="ja-JP" altLang="en-US" dirty="0"/>
              <a:t>値で「精度」と「網羅性」のバランス評価、</a:t>
            </a:r>
            <a:r>
              <a:rPr kumimoji="1" lang="en-US" altLang="ja-JP" dirty="0"/>
              <a:t>ROC</a:t>
            </a:r>
            <a:r>
              <a:rPr kumimoji="1" lang="ja-JP" altLang="en-US" dirty="0"/>
              <a:t>曲線を描いて</a:t>
            </a:r>
            <a:r>
              <a:rPr kumimoji="1" lang="en-US" altLang="ja-JP" dirty="0"/>
              <a:t>AUC</a:t>
            </a:r>
            <a:r>
              <a:rPr kumimoji="1" lang="ja-JP" altLang="en-US" dirty="0"/>
              <a:t>でスコアのランク付け能力を評価します。</a:t>
            </a:r>
            <a:endParaRPr kumimoji="1" lang="en-US" altLang="ja-JP" dirty="0"/>
          </a:p>
          <a:p>
            <a:r>
              <a:rPr kumimoji="1" lang="ja-JP" altLang="en-US" dirty="0"/>
              <a:t>回帰問題では、平均二乗誤差や平均絶対パーセント誤差を使用して、予測値と実際の値の差（誤差）を評価します。</a:t>
            </a:r>
            <a:endParaRPr kumimoji="1" lang="en-US" altLang="ja-JP" dirty="0"/>
          </a:p>
          <a:p>
            <a:endParaRPr kumimoji="1" lang="en-US" altLang="ja-JP" dirty="0"/>
          </a:p>
          <a:p>
            <a:r>
              <a:rPr kumimoji="1" lang="ja-JP" altLang="en-US" dirty="0"/>
              <a:t>ステップ７は利用として、実際に作成したモデルをアプリケーションとして実装したり、既存システムの部品とて開発して使用します。</a:t>
            </a:r>
            <a:endParaRPr kumimoji="1" lang="en-US" altLang="ja-JP" dirty="0"/>
          </a:p>
          <a:p>
            <a:endParaRPr kumimoji="1" lang="en-US" altLang="ja-JP" dirty="0"/>
          </a:p>
          <a:p>
            <a:r>
              <a:rPr kumimoji="1" lang="ja-JP" altLang="en-US" dirty="0"/>
              <a:t>これらの一連の流れは、規模にもよりますが、必ず投資対効果をみることになります。そのためには、ステップ１で洗い出した課題が、このモデルを組み込むことで、解決できるという効果をステップを進めながら確認して行くことが重要です。</a:t>
            </a:r>
          </a:p>
          <a:p>
            <a:endParaRPr kumimoji="1" lang="ja-JP" altLang="en-US"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7</a:t>
            </a:fld>
            <a:endParaRPr kumimoji="1" lang="ja-JP" altLang="en-US"/>
          </a:p>
        </p:txBody>
      </p:sp>
    </p:spTree>
    <p:extLst>
      <p:ext uri="{BB962C8B-B14F-4D97-AF65-F5344CB8AC3E}">
        <p14:creationId xmlns:p14="http://schemas.microsoft.com/office/powerpoint/2010/main" val="5546049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AI</a:t>
            </a:r>
            <a:r>
              <a:rPr kumimoji="1" lang="ja-JP" altLang="en-US" dirty="0"/>
              <a:t>の構築について話してきましたが、ここではどのような分野に</a:t>
            </a:r>
            <a:r>
              <a:rPr kumimoji="1" lang="en-US" altLang="ja-JP" dirty="0"/>
              <a:t>AI</a:t>
            </a:r>
            <a:r>
              <a:rPr kumimoji="1" lang="ja-JP" altLang="en-US" dirty="0"/>
              <a:t>の活用が期待されているか見て行きましょう。</a:t>
            </a:r>
            <a:endParaRPr kumimoji="1" lang="en-US" altLang="ja-JP" dirty="0"/>
          </a:p>
          <a:p>
            <a:r>
              <a:rPr kumimoji="1" lang="ja-JP" altLang="en-US" dirty="0"/>
              <a:t>これらは、</a:t>
            </a:r>
            <a:r>
              <a:rPr kumimoji="1" lang="en-US" altLang="ja-JP" dirty="0"/>
              <a:t>AI</a:t>
            </a:r>
            <a:r>
              <a:rPr kumimoji="1" lang="ja-JP" altLang="en-US" dirty="0"/>
              <a:t>を使って人間の作業や行動を代替、支援するものです。</a:t>
            </a:r>
            <a:endParaRPr kumimoji="1" lang="en-US" altLang="ja-JP" dirty="0"/>
          </a:p>
          <a:p>
            <a:r>
              <a:rPr kumimoji="1" lang="ja-JP" altLang="en-US" dirty="0"/>
              <a:t>我が国は他国に比べ特殊事情として、少子高齢化社会対策があります。労働人口が右肩下がりで減って行くので、一般的には</a:t>
            </a:r>
            <a:r>
              <a:rPr kumimoji="1" lang="en-US" altLang="ja-JP" dirty="0"/>
              <a:t>GDP</a:t>
            </a:r>
            <a:r>
              <a:rPr kumimoji="1" lang="ja-JP" altLang="en-US" dirty="0"/>
              <a:t>も落ちて行きます。</a:t>
            </a:r>
            <a:endParaRPr kumimoji="1" lang="en-US" altLang="ja-JP" dirty="0"/>
          </a:p>
          <a:p>
            <a:r>
              <a:rPr kumimoji="1" lang="ja-JP" altLang="en-US" dirty="0"/>
              <a:t>これを補うためには、生産性を上げる必要があり、そこに</a:t>
            </a:r>
            <a:r>
              <a:rPr kumimoji="1" lang="en-US" altLang="ja-JP" dirty="0"/>
              <a:t>AI</a:t>
            </a:r>
            <a:r>
              <a:rPr kumimoji="1" lang="ja-JP" altLang="en-US" dirty="0"/>
              <a:t>を使うという発想があります。</a:t>
            </a:r>
            <a:endParaRPr kumimoji="1" lang="en-US" altLang="ja-JP" dirty="0"/>
          </a:p>
          <a:p>
            <a:r>
              <a:rPr kumimoji="1" lang="ja-JP" altLang="en-US" dirty="0"/>
              <a:t>ここにあげられている事例の出発点となる課題（根本原因）を考えて見てください。</a:t>
            </a:r>
            <a:endParaRPr kumimoji="1" lang="en-US" altLang="ja-JP" dirty="0"/>
          </a:p>
          <a:p>
            <a:r>
              <a:rPr kumimoji="1" lang="ja-JP" altLang="en-US" dirty="0"/>
              <a:t>例えば、医療分野で医療画像診断について考えると、現在抱えている課題は、放射線科医の不足、診断業務の負担と時間的制約、誤診・見落としのリスク、画像の質・撮影条件のばらつき、医療機関間の情報連携不足、標準化の遅れ（画像診断の評価基準や報告書の形式が医師や施設によって異なる）などがあります。これに労働人口減少を係数としてかける必要がありますよね。</a:t>
            </a:r>
            <a:r>
              <a:rPr kumimoji="1" lang="en-US" altLang="ja-JP" dirty="0"/>
              <a:t>AI</a:t>
            </a:r>
            <a:r>
              <a:rPr kumimoji="1" lang="ja-JP" altLang="en-US" dirty="0"/>
              <a:t>を導入してプロセスが改善されれば、放射線科医の不足が解決でき、それに伴い診断業務の負担と時間的制約や誤診・見落としのリスクなども解決できそうですね。更に</a:t>
            </a:r>
            <a:r>
              <a:rPr kumimoji="1" lang="en-US" altLang="ja-JP" dirty="0"/>
              <a:t>AI</a:t>
            </a:r>
            <a:r>
              <a:rPr kumimoji="1" lang="ja-JP" altLang="en-US" dirty="0"/>
              <a:t>を用いることで、画像の質・撮影条件のばらつきだけでなく、標準化の改善にもつながるかもしれません。並行して電子カルテなどで医療機関間の連携ができれば、非常に良い社会が作れます。</a:t>
            </a:r>
            <a:endParaRPr kumimoji="1" lang="en-US" altLang="ja-JP" dirty="0"/>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8</a:t>
            </a:fld>
            <a:endParaRPr kumimoji="1" lang="ja-JP" altLang="en-US"/>
          </a:p>
        </p:txBody>
      </p:sp>
    </p:spTree>
    <p:extLst>
      <p:ext uri="{BB962C8B-B14F-4D97-AF65-F5344CB8AC3E}">
        <p14:creationId xmlns:p14="http://schemas.microsoft.com/office/powerpoint/2010/main" val="33719831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先ほどの例のように、社会実装される分野の中に、そもそもどういう課題があったのかをしっかり知ることで、自身で身の回りにある課題を抽出し、それを</a:t>
            </a:r>
            <a:r>
              <a:rPr kumimoji="1" lang="en-US" altLang="ja-JP" dirty="0"/>
              <a:t>AI</a:t>
            </a:r>
            <a:r>
              <a:rPr kumimoji="1" lang="ja-JP" altLang="en-US" dirty="0"/>
              <a:t>を使って解決すると、これだけの効果出ると考えられるようになります。こういうのを考えるときに是非、生成</a:t>
            </a:r>
            <a:r>
              <a:rPr kumimoji="1" lang="en-US" altLang="ja-JP" dirty="0"/>
              <a:t>AI</a:t>
            </a:r>
            <a:r>
              <a:rPr kumimoji="1" lang="ja-JP" altLang="en-US" dirty="0"/>
              <a:t>を使ってください。現在の〇〇〇が抱える課題と聞けば、一般論で教えてくれます。それに対して</a:t>
            </a:r>
            <a:r>
              <a:rPr kumimoji="1" lang="en-US" altLang="ja-JP" dirty="0"/>
              <a:t>AI</a:t>
            </a:r>
            <a:r>
              <a:rPr kumimoji="1" lang="ja-JP" altLang="en-US" dirty="0"/>
              <a:t>を適用したときの効果を把握するようにしてみてください。</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9</a:t>
            </a:fld>
            <a:endParaRPr kumimoji="1" lang="ja-JP" altLang="en-US"/>
          </a:p>
        </p:txBody>
      </p:sp>
    </p:spTree>
    <p:extLst>
      <p:ext uri="{BB962C8B-B14F-4D97-AF65-F5344CB8AC3E}">
        <p14:creationId xmlns:p14="http://schemas.microsoft.com/office/powerpoint/2010/main" val="2275055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このチャートは、出発点が社会課題になっているものです。</a:t>
            </a:r>
            <a:endParaRPr kumimoji="1" lang="en-US" altLang="ja-JP" dirty="0"/>
          </a:p>
          <a:p>
            <a:r>
              <a:rPr kumimoji="1" lang="ja-JP" altLang="en-US" dirty="0"/>
              <a:t>例えば、高齢化社会で、高齢者の運転支援を</a:t>
            </a:r>
            <a:r>
              <a:rPr kumimoji="1" lang="en-US" altLang="ja-JP" dirty="0"/>
              <a:t>AI</a:t>
            </a:r>
            <a:r>
              <a:rPr kumimoji="1" lang="ja-JP" altLang="en-US" dirty="0"/>
              <a:t>を用いて行うというのがあります。</a:t>
            </a:r>
            <a:endParaRPr kumimoji="1" lang="en-US" altLang="ja-JP" dirty="0"/>
          </a:p>
          <a:p>
            <a:r>
              <a:rPr kumimoji="1" lang="ja-JP" altLang="en-US" dirty="0"/>
              <a:t>ここで、高齢者の運転に対する課題を深堀すると、加齢による認知・視覚・運動機能の低下となると思います。そうであれば、高齢者に運転させないとして、この前の頁あった自動運転の車の開発というのもソリューションになります。ただ、ここで実装にかかる時間を考慮すると、その前に</a:t>
            </a:r>
            <a:r>
              <a:rPr kumimoji="1" lang="en-US" altLang="ja-JP" dirty="0"/>
              <a:t>AI</a:t>
            </a:r>
            <a:r>
              <a:rPr kumimoji="1" lang="ja-JP" altLang="en-US" dirty="0"/>
              <a:t>での運転支援で誤操作を未然に防ぐというものが出てきます。つまり課題解決に要する時間も考慮すると、フェージングし、比較的早く実装できるものから着手する必要があります。このように事例をみたとき、何故と考える習慣を是非付けて下さい。</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10</a:t>
            </a:fld>
            <a:endParaRPr kumimoji="1" lang="ja-JP" altLang="en-US"/>
          </a:p>
        </p:txBody>
      </p:sp>
    </p:spTree>
    <p:extLst>
      <p:ext uri="{BB962C8B-B14F-4D97-AF65-F5344CB8AC3E}">
        <p14:creationId xmlns:p14="http://schemas.microsoft.com/office/powerpoint/2010/main" val="480860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ここで、教師あり分類問題には、どんな手法があって、そのような分野で使われているかを整理した表を作りましたので、あとで教材をみておいて下さい。</a:t>
            </a:r>
          </a:p>
        </p:txBody>
      </p:sp>
      <p:sp>
        <p:nvSpPr>
          <p:cNvPr id="4" name="スライド番号プレースホルダー 3"/>
          <p:cNvSpPr>
            <a:spLocks noGrp="1"/>
          </p:cNvSpPr>
          <p:nvPr>
            <p:ph type="sldNum" sz="quarter" idx="5"/>
          </p:nvPr>
        </p:nvSpPr>
        <p:spPr/>
        <p:txBody>
          <a:bodyPr/>
          <a:lstStyle/>
          <a:p>
            <a:fld id="{64E2984D-EAE2-4FCD-913C-3BDE0666A54F}" type="slidenum">
              <a:rPr kumimoji="1" lang="ja-JP" altLang="en-US" smtClean="0"/>
              <a:t>11</a:t>
            </a:fld>
            <a:endParaRPr kumimoji="1" lang="ja-JP" altLang="en-US"/>
          </a:p>
        </p:txBody>
      </p:sp>
    </p:spTree>
    <p:extLst>
      <p:ext uri="{BB962C8B-B14F-4D97-AF65-F5344CB8AC3E}">
        <p14:creationId xmlns:p14="http://schemas.microsoft.com/office/powerpoint/2010/main" val="1195606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480977-FBA9-0EF3-5838-ECA43580A05F}"/>
              </a:ext>
            </a:extLst>
          </p:cNvPr>
          <p:cNvSpPr>
            <a:spLocks noGrp="1"/>
          </p:cNvSpPr>
          <p:nvPr>
            <p:ph type="ctrTitle"/>
          </p:nvPr>
        </p:nvSpPr>
        <p:spPr>
          <a:xfrm>
            <a:off x="1524000" y="1122363"/>
            <a:ext cx="9144000" cy="2387600"/>
          </a:xfrm>
          <a:prstGeom prst="rect">
            <a:avLst/>
          </a:prstGeom>
        </p:spPr>
        <p:txBody>
          <a:bodyPr anchor="b">
            <a:normAutofit/>
          </a:bodyPr>
          <a:lstStyle>
            <a:lvl1pPr algn="ctr">
              <a:defRPr sz="3600" b="1">
                <a:latin typeface="Meiryo UI" panose="020B0604030504040204" pitchFamily="50" charset="-128"/>
                <a:ea typeface="Meiryo UI" panose="020B0604030504040204" pitchFamily="50" charset="-128"/>
              </a:defRPr>
            </a:lvl1pPr>
          </a:lstStyle>
          <a:p>
            <a:r>
              <a:rPr kumimoji="1" lang="ja-JP" altLang="en-US" dirty="0"/>
              <a:t>マスター タイトルの書式設定</a:t>
            </a:r>
          </a:p>
        </p:txBody>
      </p:sp>
      <p:sp>
        <p:nvSpPr>
          <p:cNvPr id="3" name="字幕 2">
            <a:extLst>
              <a:ext uri="{FF2B5EF4-FFF2-40B4-BE49-F238E27FC236}">
                <a16:creationId xmlns:a16="http://schemas.microsoft.com/office/drawing/2014/main" id="{BCF720D2-F968-F837-36E5-E372062BCF6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atin typeface="Meiryo UI" panose="020B0604030504040204" pitchFamily="50" charset="-128"/>
                <a:ea typeface="Meiryo UI"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7" name="スライド番号プレースホルダー 4">
            <a:extLst>
              <a:ext uri="{FF2B5EF4-FFF2-40B4-BE49-F238E27FC236}">
                <a16:creationId xmlns:a16="http://schemas.microsoft.com/office/drawing/2014/main" id="{267EF455-A9E6-6044-CA82-459D7693254C}"/>
              </a:ext>
            </a:extLst>
          </p:cNvPr>
          <p:cNvSpPr>
            <a:spLocks noGrp="1"/>
          </p:cNvSpPr>
          <p:nvPr>
            <p:ph type="sldNum" sz="quarter" idx="12"/>
          </p:nvPr>
        </p:nvSpPr>
        <p:spPr>
          <a:xfrm>
            <a:off x="8610600" y="6356350"/>
            <a:ext cx="2743200" cy="365125"/>
          </a:xfrm>
        </p:spPr>
        <p:txBody>
          <a:bodyPr/>
          <a:lstStyle/>
          <a:p>
            <a:fld id="{2977F5E9-0479-47A0-9E51-109E0858BCF2}" type="slidenum">
              <a:rPr kumimoji="1" lang="ja-JP" altLang="en-US" smtClean="0"/>
              <a:t>‹#›</a:t>
            </a:fld>
            <a:endParaRPr kumimoji="1" lang="ja-JP" altLang="en-US"/>
          </a:p>
        </p:txBody>
      </p:sp>
    </p:spTree>
    <p:extLst>
      <p:ext uri="{BB962C8B-B14F-4D97-AF65-F5344CB8AC3E}">
        <p14:creationId xmlns:p14="http://schemas.microsoft.com/office/powerpoint/2010/main" val="3258243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タイトルのみ">
    <p:spTree>
      <p:nvGrpSpPr>
        <p:cNvPr id="1" name=""/>
        <p:cNvGrpSpPr/>
        <p:nvPr/>
      </p:nvGrpSpPr>
      <p:grpSpPr>
        <a:xfrm>
          <a:off x="0" y="0"/>
          <a:ext cx="0" cy="0"/>
          <a:chOff x="0" y="0"/>
          <a:chExt cx="0" cy="0"/>
        </a:xfrm>
      </p:grpSpPr>
      <p:sp>
        <p:nvSpPr>
          <p:cNvPr id="5" name="スライド番号プレースホルダー 4">
            <a:extLst>
              <a:ext uri="{FF2B5EF4-FFF2-40B4-BE49-F238E27FC236}">
                <a16:creationId xmlns:a16="http://schemas.microsoft.com/office/drawing/2014/main" id="{F84BF0AB-A201-92C1-A2C0-DB6B73529B52}"/>
              </a:ext>
            </a:extLst>
          </p:cNvPr>
          <p:cNvSpPr>
            <a:spLocks noGrp="1"/>
          </p:cNvSpPr>
          <p:nvPr>
            <p:ph type="sldNum" sz="quarter" idx="12"/>
          </p:nvPr>
        </p:nvSpPr>
        <p:spPr/>
        <p:txBody>
          <a:bodyPr/>
          <a:lstStyle/>
          <a:p>
            <a:fld id="{2977F5E9-0479-47A0-9E51-109E0858BCF2}" type="slidenum">
              <a:rPr kumimoji="1" lang="ja-JP" altLang="en-US" smtClean="0"/>
              <a:t>‹#›</a:t>
            </a:fld>
            <a:endParaRPr kumimoji="1" lang="ja-JP" altLang="en-US"/>
          </a:p>
        </p:txBody>
      </p:sp>
      <p:sp>
        <p:nvSpPr>
          <p:cNvPr id="6" name="タイトル 5">
            <a:extLst>
              <a:ext uri="{FF2B5EF4-FFF2-40B4-BE49-F238E27FC236}">
                <a16:creationId xmlns:a16="http://schemas.microsoft.com/office/drawing/2014/main" id="{59A5A87F-A6A6-FEE9-8526-6C23801347B0}"/>
              </a:ext>
            </a:extLst>
          </p:cNvPr>
          <p:cNvSpPr>
            <a:spLocks noGrp="1"/>
          </p:cNvSpPr>
          <p:nvPr>
            <p:ph type="title"/>
          </p:nvPr>
        </p:nvSpPr>
        <p:spPr>
          <a:xfrm>
            <a:off x="273423" y="571501"/>
            <a:ext cx="10515600" cy="601476"/>
          </a:xfrm>
          <a:prstGeom prst="rect">
            <a:avLst/>
          </a:prstGeom>
        </p:spPr>
        <p:txBody>
          <a:bodyPr>
            <a:normAutofit/>
          </a:bodyPr>
          <a:lstStyle>
            <a:lvl1pPr>
              <a:defRPr sz="2800" b="1">
                <a:latin typeface="Meiryo UI" panose="020B0604030504040204" pitchFamily="50" charset="-128"/>
                <a:ea typeface="Meiryo UI" panose="020B0604030504040204" pitchFamily="50" charset="-128"/>
              </a:defRPr>
            </a:lvl1pPr>
          </a:lstStyle>
          <a:p>
            <a:r>
              <a:rPr kumimoji="1" lang="ja-JP" altLang="en-US"/>
              <a:t>マスター タイトルの書式設定</a:t>
            </a:r>
          </a:p>
        </p:txBody>
      </p:sp>
      <p:sp>
        <p:nvSpPr>
          <p:cNvPr id="10" name="テキスト プレースホルダー 9">
            <a:extLst>
              <a:ext uri="{FF2B5EF4-FFF2-40B4-BE49-F238E27FC236}">
                <a16:creationId xmlns:a16="http://schemas.microsoft.com/office/drawing/2014/main" id="{0DEDABC6-6740-A08D-57CC-AA9684EEBF55}"/>
              </a:ext>
            </a:extLst>
          </p:cNvPr>
          <p:cNvSpPr>
            <a:spLocks noGrp="1"/>
          </p:cNvSpPr>
          <p:nvPr>
            <p:ph type="body" sz="quarter" idx="13"/>
          </p:nvPr>
        </p:nvSpPr>
        <p:spPr>
          <a:xfrm>
            <a:off x="273423" y="149225"/>
            <a:ext cx="10515600" cy="365125"/>
          </a:xfrm>
          <a:prstGeom prst="rect">
            <a:avLst/>
          </a:prstGeom>
        </p:spPr>
        <p:txBody>
          <a:bodyPr/>
          <a:lstStyle>
            <a:lvl1pPr marL="0" indent="0">
              <a:buFontTx/>
              <a:buNone/>
              <a:defRPr sz="1600">
                <a:latin typeface="Meiryo UI" panose="020B0604030504040204" pitchFamily="50" charset="-128"/>
                <a:ea typeface="Meiryo UI" panose="020B0604030504040204" pitchFamily="50" charset="-128"/>
              </a:defRPr>
            </a:lvl1pPr>
          </a:lstStyle>
          <a:p>
            <a:pPr lvl="0"/>
            <a:r>
              <a:rPr kumimoji="1" lang="ja-JP" altLang="en-US" dirty="0"/>
              <a:t>マスター テキストの書式設定</a:t>
            </a:r>
          </a:p>
        </p:txBody>
      </p:sp>
    </p:spTree>
    <p:extLst>
      <p:ext uri="{BB962C8B-B14F-4D97-AF65-F5344CB8AC3E}">
        <p14:creationId xmlns:p14="http://schemas.microsoft.com/office/powerpoint/2010/main" val="1385593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B1FE5FDD-2073-DDE9-06C6-72FF50E27592}"/>
              </a:ext>
            </a:extLst>
          </p:cNvPr>
          <p:cNvSpPr>
            <a:spLocks noGrp="1"/>
          </p:cNvSpPr>
          <p:nvPr>
            <p:ph type="sldNum" sz="quarter" idx="12"/>
          </p:nvPr>
        </p:nvSpPr>
        <p:spPr/>
        <p:txBody>
          <a:bodyPr/>
          <a:lstStyle/>
          <a:p>
            <a:fld id="{2977F5E9-0479-47A0-9E51-109E0858BCF2}" type="slidenum">
              <a:rPr kumimoji="1" lang="ja-JP" altLang="en-US" smtClean="0"/>
              <a:t>‹#›</a:t>
            </a:fld>
            <a:endParaRPr kumimoji="1" lang="ja-JP" altLang="en-US"/>
          </a:p>
        </p:txBody>
      </p:sp>
    </p:spTree>
    <p:extLst>
      <p:ext uri="{BB962C8B-B14F-4D97-AF65-F5344CB8AC3E}">
        <p14:creationId xmlns:p14="http://schemas.microsoft.com/office/powerpoint/2010/main" val="41631707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23970343-9BEA-7BEA-2A2B-F55CBF4E10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977F5E9-0479-47A0-9E51-109E0858BCF2}" type="slidenum">
              <a:rPr kumimoji="1" lang="ja-JP" altLang="en-US" smtClean="0"/>
              <a:t>‹#›</a:t>
            </a:fld>
            <a:endParaRPr kumimoji="1" lang="ja-JP" altLang="en-US"/>
          </a:p>
        </p:txBody>
      </p:sp>
      <p:pic>
        <p:nvPicPr>
          <p:cNvPr id="7" name="図 6">
            <a:extLst>
              <a:ext uri="{FF2B5EF4-FFF2-40B4-BE49-F238E27FC236}">
                <a16:creationId xmlns:a16="http://schemas.microsoft.com/office/drawing/2014/main" id="{BD13ABC2-AA01-3F3F-2C0C-CEC4FFB06CB7}"/>
              </a:ext>
            </a:extLst>
          </p:cNvPr>
          <p:cNvPicPr>
            <a:picLocks noChangeAspect="1"/>
          </p:cNvPicPr>
          <p:nvPr userDrawn="1"/>
        </p:nvPicPr>
        <p:blipFill>
          <a:blip r:embed="rId5"/>
          <a:stretch>
            <a:fillRect/>
          </a:stretch>
        </p:blipFill>
        <p:spPr>
          <a:xfrm>
            <a:off x="11071899" y="84800"/>
            <a:ext cx="1047896" cy="1228896"/>
          </a:xfrm>
          <a:prstGeom prst="rect">
            <a:avLst/>
          </a:prstGeom>
        </p:spPr>
      </p:pic>
    </p:spTree>
    <p:extLst>
      <p:ext uri="{BB962C8B-B14F-4D97-AF65-F5344CB8AC3E}">
        <p14:creationId xmlns:p14="http://schemas.microsoft.com/office/powerpoint/2010/main" val="2305828546"/>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jpe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image" Target="../media/image16.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81CC862-FA05-BA2D-1AFB-7723A391823C}"/>
              </a:ext>
            </a:extLst>
          </p:cNvPr>
          <p:cNvSpPr>
            <a:spLocks noGrp="1"/>
          </p:cNvSpPr>
          <p:nvPr>
            <p:ph type="ctrTitle"/>
          </p:nvPr>
        </p:nvSpPr>
        <p:spPr/>
        <p:txBody>
          <a:bodyPr/>
          <a:lstStyle/>
          <a:p>
            <a:r>
              <a:rPr lang="en-US" altLang="ja-JP" sz="3600" b="1" dirty="0">
                <a:latin typeface="Meiryo UI" panose="020B0604030504040204" pitchFamily="50" charset="-128"/>
                <a:ea typeface="Meiryo UI" panose="020B0604030504040204" pitchFamily="50" charset="-128"/>
              </a:rPr>
              <a:t>AI</a:t>
            </a:r>
            <a:r>
              <a:rPr lang="ja-JP" altLang="en-US" sz="3600" b="1" dirty="0">
                <a:latin typeface="Meiryo UI" panose="020B0604030504040204" pitchFamily="50" charset="-128"/>
                <a:ea typeface="Meiryo UI" panose="020B0604030504040204" pitchFamily="50" charset="-128"/>
              </a:rPr>
              <a:t>基礎</a:t>
            </a:r>
            <a:br>
              <a:rPr lang="ja-JP" altLang="en-US" sz="3600" b="1" dirty="0">
                <a:latin typeface="Meiryo UI" panose="020B0604030504040204" pitchFamily="50" charset="-128"/>
                <a:ea typeface="Meiryo UI" panose="020B0604030504040204" pitchFamily="50" charset="-128"/>
              </a:rPr>
            </a:br>
            <a:r>
              <a:rPr lang="ja-JP" altLang="en-US" sz="4800" dirty="0"/>
              <a:t>７</a:t>
            </a:r>
            <a:r>
              <a:rPr lang="ja-JP" altLang="en-US" sz="4800" b="1" dirty="0">
                <a:latin typeface="Meiryo UI" panose="020B0604030504040204" pitchFamily="50" charset="-128"/>
                <a:ea typeface="Meiryo UI" panose="020B0604030504040204" pitchFamily="50" charset="-128"/>
              </a:rPr>
              <a:t>．</a:t>
            </a:r>
            <a:r>
              <a:rPr lang="en-US" altLang="ja-JP" sz="4800" b="1" dirty="0">
                <a:latin typeface="Meiryo UI" panose="020B0604030504040204" pitchFamily="50" charset="-128"/>
                <a:ea typeface="Meiryo UI" panose="020B0604030504040204" pitchFamily="50" charset="-128"/>
              </a:rPr>
              <a:t>AI</a:t>
            </a:r>
            <a:r>
              <a:rPr lang="ja-JP" altLang="en-US" sz="4800" b="1" dirty="0">
                <a:latin typeface="Meiryo UI" panose="020B0604030504040204" pitchFamily="50" charset="-128"/>
                <a:ea typeface="Meiryo UI" panose="020B0604030504040204" pitchFamily="50" charset="-128"/>
              </a:rPr>
              <a:t>の構築と運用</a:t>
            </a:r>
          </a:p>
        </p:txBody>
      </p:sp>
      <p:sp>
        <p:nvSpPr>
          <p:cNvPr id="5" name="字幕 4">
            <a:extLst>
              <a:ext uri="{FF2B5EF4-FFF2-40B4-BE49-F238E27FC236}">
                <a16:creationId xmlns:a16="http://schemas.microsoft.com/office/drawing/2014/main" id="{879D3AB3-2F9D-51A8-32AF-509601714266}"/>
              </a:ext>
            </a:extLst>
          </p:cNvPr>
          <p:cNvSpPr>
            <a:spLocks noGrp="1"/>
          </p:cNvSpPr>
          <p:nvPr>
            <p:ph type="subTitle" idx="1"/>
          </p:nvPr>
        </p:nvSpPr>
        <p:spPr/>
        <p:txBody>
          <a:bodyPr/>
          <a:lstStyle/>
          <a:p>
            <a:r>
              <a:rPr lang="ja-JP" altLang="en-US" dirty="0"/>
              <a:t>第</a:t>
            </a:r>
            <a:r>
              <a:rPr lang="en-US" altLang="ja-JP" dirty="0"/>
              <a:t>1.1</a:t>
            </a:r>
            <a:r>
              <a:rPr lang="ja-JP" altLang="en-US" dirty="0"/>
              <a:t>版</a:t>
            </a:r>
            <a:endParaRPr lang="en-US" altLang="ja-JP" dirty="0"/>
          </a:p>
          <a:p>
            <a:r>
              <a:rPr lang="en-US" altLang="ja-JP" dirty="0"/>
              <a:t>2025</a:t>
            </a:r>
            <a:r>
              <a:rPr lang="ja-JP" altLang="en-US" dirty="0"/>
              <a:t>年</a:t>
            </a:r>
            <a:r>
              <a:rPr lang="en-US" altLang="ja-JP" dirty="0"/>
              <a:t>7</a:t>
            </a:r>
            <a:r>
              <a:rPr lang="ja-JP" altLang="en-US" dirty="0"/>
              <a:t>月</a:t>
            </a:r>
            <a:r>
              <a:rPr lang="en-US" altLang="ja-JP" dirty="0"/>
              <a:t>31</a:t>
            </a:r>
            <a:r>
              <a:rPr lang="ja-JP" altLang="en-US" dirty="0"/>
              <a:t>日</a:t>
            </a:r>
          </a:p>
        </p:txBody>
      </p:sp>
      <p:sp>
        <p:nvSpPr>
          <p:cNvPr id="2" name="スライド番号プレースホルダー 1">
            <a:extLst>
              <a:ext uri="{FF2B5EF4-FFF2-40B4-BE49-F238E27FC236}">
                <a16:creationId xmlns:a16="http://schemas.microsoft.com/office/drawing/2014/main" id="{F95778E2-586E-E498-D3F9-3EF2923E9BF2}"/>
              </a:ext>
            </a:extLst>
          </p:cNvPr>
          <p:cNvSpPr>
            <a:spLocks noGrp="1"/>
          </p:cNvSpPr>
          <p:nvPr>
            <p:ph type="sldNum" sz="quarter" idx="12"/>
          </p:nvPr>
        </p:nvSpPr>
        <p:spPr/>
        <p:txBody>
          <a:bodyPr/>
          <a:lstStyle/>
          <a:p>
            <a:fld id="{2977F5E9-0479-47A0-9E51-109E0858BCF2}" type="slidenum">
              <a:rPr kumimoji="1" lang="ja-JP" altLang="en-US" smtClean="0"/>
              <a:t>1</a:t>
            </a:fld>
            <a:endParaRPr kumimoji="1" lang="ja-JP" altLang="en-US"/>
          </a:p>
        </p:txBody>
      </p:sp>
    </p:spTree>
    <p:extLst>
      <p:ext uri="{BB962C8B-B14F-4D97-AF65-F5344CB8AC3E}">
        <p14:creationId xmlns:p14="http://schemas.microsoft.com/office/powerpoint/2010/main" val="2995837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0A970F-F84E-56C1-42F9-A4F88532AD0B}"/>
              </a:ext>
            </a:extLst>
          </p:cNvPr>
          <p:cNvSpPr>
            <a:spLocks noGrp="1"/>
          </p:cNvSpPr>
          <p:nvPr>
            <p:ph type="title"/>
          </p:nvPr>
        </p:nvSpPr>
        <p:spPr/>
        <p:txBody>
          <a:bodyPr/>
          <a:lstStyle/>
          <a:p>
            <a:r>
              <a:rPr kumimoji="1" lang="en-US" altLang="ja-JP" b="1" dirty="0"/>
              <a:t>AI</a:t>
            </a:r>
            <a:r>
              <a:rPr kumimoji="1" lang="ja-JP" altLang="en-US" b="1" dirty="0"/>
              <a:t>の社会実装 社会的な課題</a:t>
            </a:r>
            <a:endParaRPr kumimoji="1" lang="ja-JP" altLang="en-US" dirty="0"/>
          </a:p>
        </p:txBody>
      </p:sp>
      <p:sp>
        <p:nvSpPr>
          <p:cNvPr id="3" name="テキスト プレースホルダー 2">
            <a:extLst>
              <a:ext uri="{FF2B5EF4-FFF2-40B4-BE49-F238E27FC236}">
                <a16:creationId xmlns:a16="http://schemas.microsoft.com/office/drawing/2014/main" id="{BC24F5CA-AAE1-53FB-38FF-83CDE01AF7F0}"/>
              </a:ext>
            </a:extLst>
          </p:cNvPr>
          <p:cNvSpPr>
            <a:spLocks noGrp="1"/>
          </p:cNvSpPr>
          <p:nvPr>
            <p:ph type="body" sz="quarter" idx="13"/>
          </p:nvPr>
        </p:nvSpPr>
        <p:spPr/>
        <p:txBody>
          <a:bodyPr/>
          <a:lstStyle/>
          <a:p>
            <a:r>
              <a:rPr kumimoji="1" lang="ja-JP" altLang="en-US" dirty="0"/>
              <a:t>７ー１．</a:t>
            </a:r>
            <a:r>
              <a:rPr kumimoji="1" lang="en-US" altLang="ja-JP" dirty="0"/>
              <a:t>AI</a:t>
            </a:r>
            <a:r>
              <a:rPr kumimoji="1" lang="ja-JP" altLang="en-US" dirty="0"/>
              <a:t>の構築と運用</a:t>
            </a:r>
          </a:p>
        </p:txBody>
      </p:sp>
      <p:sp>
        <p:nvSpPr>
          <p:cNvPr id="7" name="テキスト ボックス 6">
            <a:extLst>
              <a:ext uri="{FF2B5EF4-FFF2-40B4-BE49-F238E27FC236}">
                <a16:creationId xmlns:a16="http://schemas.microsoft.com/office/drawing/2014/main" id="{C99D985E-D98F-1ADD-296F-583DA7FEC9F7}"/>
              </a:ext>
            </a:extLst>
          </p:cNvPr>
          <p:cNvSpPr txBox="1"/>
          <p:nvPr/>
        </p:nvSpPr>
        <p:spPr>
          <a:xfrm>
            <a:off x="484095" y="1089018"/>
            <a:ext cx="10831606" cy="4124206"/>
          </a:xfrm>
          <a:prstGeom prst="rect">
            <a:avLst/>
          </a:prstGeom>
          <a:noFill/>
        </p:spPr>
        <p:txBody>
          <a:bodyPr wrap="square">
            <a:spAutoFit/>
          </a:bodyPr>
          <a:lstStyle/>
          <a:p>
            <a:r>
              <a:rPr lang="en-US" altLang="ja-JP" b="1" dirty="0">
                <a:latin typeface="Meiryo UI" panose="020B0604030504040204" pitchFamily="50" charset="-128"/>
                <a:ea typeface="Meiryo UI" panose="020B0604030504040204" pitchFamily="50" charset="-128"/>
              </a:rPr>
              <a:t>1. </a:t>
            </a:r>
            <a:r>
              <a:rPr lang="ja-JP" altLang="en-US" b="1" dirty="0">
                <a:latin typeface="Meiryo UI" panose="020B0604030504040204" pitchFamily="50" charset="-128"/>
                <a:ea typeface="Meiryo UI" panose="020B0604030504040204" pitchFamily="50" charset="-128"/>
              </a:rPr>
              <a:t>教育</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不登校の支援</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を活用して、教員が記入したスクリーニングシートを分析し、支援が必要な児童生徒を早期に発見します。これにより、適切な支援を提供し、不登校の減少に貢献します。</a:t>
            </a:r>
          </a:p>
          <a:p>
            <a:r>
              <a:rPr lang="en-US" altLang="ja-JP" b="1" dirty="0">
                <a:latin typeface="Meiryo UI" panose="020B0604030504040204" pitchFamily="50" charset="-128"/>
                <a:ea typeface="Meiryo UI" panose="020B0604030504040204" pitchFamily="50" charset="-128"/>
              </a:rPr>
              <a:t>2. </a:t>
            </a:r>
            <a:r>
              <a:rPr lang="ja-JP" altLang="en-US" b="1" dirty="0">
                <a:latin typeface="Meiryo UI" panose="020B0604030504040204" pitchFamily="50" charset="-128"/>
                <a:ea typeface="Meiryo UI" panose="020B0604030504040204" pitchFamily="50" charset="-128"/>
              </a:rPr>
              <a:t>高齢化社会</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高齢者の運転支援</a:t>
            </a:r>
            <a:r>
              <a:rPr lang="en-US" altLang="ja-JP" sz="1400" dirty="0">
                <a:latin typeface="Meiryo UI" panose="020B0604030504040204" pitchFamily="50" charset="-128"/>
                <a:ea typeface="Meiryo UI" panose="020B0604030504040204" pitchFamily="50" charset="-128"/>
              </a:rPr>
              <a:t>: </a:t>
            </a:r>
            <a:r>
              <a:rPr lang="ja-JP" altLang="en-US" sz="1400" dirty="0">
                <a:latin typeface="Meiryo UI" panose="020B0604030504040204" pitchFamily="50" charset="-128"/>
                <a:ea typeface="Meiryo UI" panose="020B0604030504040204" pitchFamily="50" charset="-128"/>
              </a:rPr>
              <a:t>ドライブレコーダーで収集した情報を</a:t>
            </a:r>
            <a:r>
              <a:rPr lang="en-US" altLang="ja-JP" sz="1400" dirty="0">
                <a:latin typeface="Meiryo UI" panose="020B0604030504040204" pitchFamily="50" charset="-128"/>
                <a:ea typeface="Meiryo UI" panose="020B0604030504040204" pitchFamily="50" charset="-128"/>
              </a:rPr>
              <a:t>AI</a:t>
            </a:r>
            <a:r>
              <a:rPr lang="ja-JP" altLang="en-US" sz="1400" dirty="0">
                <a:latin typeface="Meiryo UI" panose="020B0604030504040204" pitchFamily="50" charset="-128"/>
                <a:ea typeface="Meiryo UI" panose="020B0604030504040204" pitchFamily="50" charset="-128"/>
              </a:rPr>
              <a:t>で分析し、高齢者の運転リスクを低減するための支援を行います。これにより、高齢者による交通事故の減少が期待されます。</a:t>
            </a:r>
          </a:p>
          <a:p>
            <a:r>
              <a:rPr lang="en-US" altLang="ja-JP" b="1" dirty="0">
                <a:latin typeface="Meiryo UI" panose="020B0604030504040204" pitchFamily="50" charset="-128"/>
                <a:ea typeface="Meiryo UI" panose="020B0604030504040204" pitchFamily="50" charset="-128"/>
              </a:rPr>
              <a:t>3. </a:t>
            </a:r>
            <a:r>
              <a:rPr lang="ja-JP" altLang="en-US" b="1" dirty="0">
                <a:latin typeface="Meiryo UI" panose="020B0604030504040204" pitchFamily="50" charset="-128"/>
                <a:ea typeface="Meiryo UI" panose="020B0604030504040204" pitchFamily="50" charset="-128"/>
              </a:rPr>
              <a:t>メンタルヘルス</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職場の幸福度向上</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を用いて職場の人間関係やモチベーションを数値化し、個々に合った働き方を提案します。これにより、仕事のやりがいや幸福感を向上させることができます。</a:t>
            </a:r>
          </a:p>
          <a:p>
            <a:r>
              <a:rPr lang="en-US" altLang="ja-JP" sz="1600" b="1" dirty="0">
                <a:latin typeface="Meiryo UI" panose="020B0604030504040204" pitchFamily="50" charset="-128"/>
                <a:ea typeface="Meiryo UI" panose="020B0604030504040204" pitchFamily="50" charset="-128"/>
              </a:rPr>
              <a:t>4. </a:t>
            </a:r>
            <a:r>
              <a:rPr lang="ja-JP" altLang="en-US" sz="1600" b="1" dirty="0">
                <a:latin typeface="Meiryo UI" panose="020B0604030504040204" pitchFamily="50" charset="-128"/>
                <a:ea typeface="Meiryo UI" panose="020B0604030504040204" pitchFamily="50" charset="-128"/>
              </a:rPr>
              <a:t>フェイクニュース</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フェイクニュースの検出</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を活用したファクトチェック機能やニュースの要約生成機能を持つアプリを開発し、誤情報の拡散を防ぎます。</a:t>
            </a:r>
          </a:p>
          <a:p>
            <a:r>
              <a:rPr lang="en-US" altLang="ja-JP" sz="1600" b="1" dirty="0">
                <a:latin typeface="Meiryo UI" panose="020B0604030504040204" pitchFamily="50" charset="-128"/>
                <a:ea typeface="Meiryo UI" panose="020B0604030504040204" pitchFamily="50" charset="-128"/>
              </a:rPr>
              <a:t>5. </a:t>
            </a:r>
            <a:r>
              <a:rPr lang="ja-JP" altLang="en-US" sz="1600" b="1" dirty="0">
                <a:latin typeface="Meiryo UI" panose="020B0604030504040204" pitchFamily="50" charset="-128"/>
                <a:ea typeface="Meiryo UI" panose="020B0604030504040204" pitchFamily="50" charset="-128"/>
              </a:rPr>
              <a:t>食品ロス</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需要予測</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を使って天候や曜日、気温などのデータから需要予測を行い、在庫管理を最適化します。これにより、食品ロスの削減に貢献します。</a:t>
            </a:r>
          </a:p>
          <a:p>
            <a:r>
              <a:rPr lang="en-US" altLang="ja-JP" sz="1600" b="1" dirty="0">
                <a:latin typeface="Meiryo UI" panose="020B0604030504040204" pitchFamily="50" charset="-128"/>
                <a:ea typeface="Meiryo UI" panose="020B0604030504040204" pitchFamily="50" charset="-128"/>
              </a:rPr>
              <a:t>6. </a:t>
            </a:r>
            <a:r>
              <a:rPr lang="ja-JP" altLang="en-US" sz="1600" b="1" dirty="0">
                <a:latin typeface="Meiryo UI" panose="020B0604030504040204" pitchFamily="50" charset="-128"/>
                <a:ea typeface="Meiryo UI" panose="020B0604030504040204" pitchFamily="50" charset="-128"/>
              </a:rPr>
              <a:t>生態系保全</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協生農法</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を活用して複雑な生態系を理解し、生産性と環境保全の両立を目指す農法を実現します。</a:t>
            </a:r>
            <a:endParaRPr lang="ja-JP" altLang="en-US" sz="1600" dirty="0">
              <a:latin typeface="Meiryo UI" panose="020B0604030504040204" pitchFamily="50" charset="-128"/>
              <a:ea typeface="Meiryo UI" panose="020B0604030504040204" pitchFamily="50" charset="-128"/>
            </a:endParaRPr>
          </a:p>
          <a:p>
            <a:r>
              <a:rPr lang="en-US" altLang="ja-JP" sz="1600" b="1" dirty="0">
                <a:latin typeface="Meiryo UI" panose="020B0604030504040204" pitchFamily="50" charset="-128"/>
                <a:ea typeface="Meiryo UI" panose="020B0604030504040204" pitchFamily="50" charset="-128"/>
              </a:rPr>
              <a:t>7. </a:t>
            </a:r>
            <a:r>
              <a:rPr lang="ja-JP" altLang="en-US" sz="1600" b="1" dirty="0">
                <a:latin typeface="Meiryo UI" panose="020B0604030504040204" pitchFamily="50" charset="-128"/>
                <a:ea typeface="Meiryo UI" panose="020B0604030504040204" pitchFamily="50" charset="-128"/>
              </a:rPr>
              <a:t>災害対策</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水再生システム</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を組み合わせた水処理自律制御システムを用いて、災害時の避難所での生活用水の確保を支援します。</a:t>
            </a:r>
          </a:p>
        </p:txBody>
      </p:sp>
      <p:sp>
        <p:nvSpPr>
          <p:cNvPr id="4" name="スライド番号プレースホルダー 3">
            <a:extLst>
              <a:ext uri="{FF2B5EF4-FFF2-40B4-BE49-F238E27FC236}">
                <a16:creationId xmlns:a16="http://schemas.microsoft.com/office/drawing/2014/main" id="{3E712CBC-9490-31AB-3BA7-F8172F2426A3}"/>
              </a:ext>
            </a:extLst>
          </p:cNvPr>
          <p:cNvSpPr>
            <a:spLocks noGrp="1"/>
          </p:cNvSpPr>
          <p:nvPr>
            <p:ph type="sldNum" sz="quarter" idx="12"/>
          </p:nvPr>
        </p:nvSpPr>
        <p:spPr/>
        <p:txBody>
          <a:bodyPr/>
          <a:lstStyle/>
          <a:p>
            <a:fld id="{2977F5E9-0479-47A0-9E51-109E0858BCF2}" type="slidenum">
              <a:rPr kumimoji="1" lang="ja-JP" altLang="en-US" smtClean="0"/>
              <a:t>10</a:t>
            </a:fld>
            <a:endParaRPr kumimoji="1" lang="ja-JP" altLang="en-US"/>
          </a:p>
        </p:txBody>
      </p:sp>
    </p:spTree>
    <p:extLst>
      <p:ext uri="{BB962C8B-B14F-4D97-AF65-F5344CB8AC3E}">
        <p14:creationId xmlns:p14="http://schemas.microsoft.com/office/powerpoint/2010/main" val="2357373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986089A-02B4-94CD-09B1-DDCA8A8E838C}"/>
              </a:ext>
            </a:extLst>
          </p:cNvPr>
          <p:cNvSpPr>
            <a:spLocks noGrp="1"/>
          </p:cNvSpPr>
          <p:nvPr>
            <p:ph type="title"/>
          </p:nvPr>
        </p:nvSpPr>
        <p:spPr/>
        <p:txBody>
          <a:bodyPr/>
          <a:lstStyle/>
          <a:p>
            <a:r>
              <a:rPr kumimoji="1" lang="en-US" altLang="ja-JP" sz="2000" b="1" dirty="0"/>
              <a:t>Additional Note;</a:t>
            </a:r>
            <a:r>
              <a:rPr kumimoji="1" lang="ja-JP" altLang="en-US" sz="2000" b="1" dirty="0"/>
              <a:t>　</a:t>
            </a:r>
            <a:r>
              <a:rPr kumimoji="1" lang="ja-JP" altLang="en-US" b="1" dirty="0"/>
              <a:t>教師あり分類問題</a:t>
            </a:r>
          </a:p>
        </p:txBody>
      </p:sp>
      <p:sp>
        <p:nvSpPr>
          <p:cNvPr id="3" name="テキスト プレースホルダー 2">
            <a:extLst>
              <a:ext uri="{FF2B5EF4-FFF2-40B4-BE49-F238E27FC236}">
                <a16:creationId xmlns:a16="http://schemas.microsoft.com/office/drawing/2014/main" id="{06782B4F-465F-B7F6-5EAE-EA8CD0641E6C}"/>
              </a:ext>
            </a:extLst>
          </p:cNvPr>
          <p:cNvSpPr>
            <a:spLocks noGrp="1"/>
          </p:cNvSpPr>
          <p:nvPr>
            <p:ph type="body" sz="quarter" idx="13"/>
          </p:nvPr>
        </p:nvSpPr>
        <p:spPr/>
        <p:txBody>
          <a:bodyPr/>
          <a:lstStyle/>
          <a:p>
            <a:r>
              <a:rPr kumimoji="1" lang="ja-JP" altLang="en-US" dirty="0"/>
              <a:t>７ー１．</a:t>
            </a:r>
            <a:r>
              <a:rPr kumimoji="1" lang="en-US" altLang="ja-JP" dirty="0"/>
              <a:t>AI</a:t>
            </a:r>
            <a:r>
              <a:rPr kumimoji="1" lang="ja-JP" altLang="en-US" dirty="0"/>
              <a:t>の構築と運用</a:t>
            </a:r>
          </a:p>
        </p:txBody>
      </p:sp>
      <p:graphicFrame>
        <p:nvGraphicFramePr>
          <p:cNvPr id="4" name="表 3">
            <a:extLst>
              <a:ext uri="{FF2B5EF4-FFF2-40B4-BE49-F238E27FC236}">
                <a16:creationId xmlns:a16="http://schemas.microsoft.com/office/drawing/2014/main" id="{640874E9-9C1F-0612-EC4E-E1ECFB750493}"/>
              </a:ext>
            </a:extLst>
          </p:cNvPr>
          <p:cNvGraphicFramePr>
            <a:graphicFrameLocks noGrp="1"/>
          </p:cNvGraphicFramePr>
          <p:nvPr/>
        </p:nvGraphicFramePr>
        <p:xfrm>
          <a:off x="121024" y="1089018"/>
          <a:ext cx="11684000" cy="5654040"/>
        </p:xfrm>
        <a:graphic>
          <a:graphicData uri="http://schemas.openxmlformats.org/drawingml/2006/table">
            <a:tbl>
              <a:tblPr firstRow="1" bandRow="1">
                <a:tableStyleId>{5940675A-B579-460E-94D1-54222C63F5DA}</a:tableStyleId>
              </a:tblPr>
              <a:tblGrid>
                <a:gridCol w="959357">
                  <a:extLst>
                    <a:ext uri="{9D8B030D-6E8A-4147-A177-3AD203B41FA5}">
                      <a16:colId xmlns:a16="http://schemas.microsoft.com/office/drawing/2014/main" val="2323908296"/>
                    </a:ext>
                  </a:extLst>
                </a:gridCol>
                <a:gridCol w="1423760">
                  <a:extLst>
                    <a:ext uri="{9D8B030D-6E8A-4147-A177-3AD203B41FA5}">
                      <a16:colId xmlns:a16="http://schemas.microsoft.com/office/drawing/2014/main" val="1869157972"/>
                    </a:ext>
                  </a:extLst>
                </a:gridCol>
                <a:gridCol w="4595906">
                  <a:extLst>
                    <a:ext uri="{9D8B030D-6E8A-4147-A177-3AD203B41FA5}">
                      <a16:colId xmlns:a16="http://schemas.microsoft.com/office/drawing/2014/main" val="1080093174"/>
                    </a:ext>
                  </a:extLst>
                </a:gridCol>
                <a:gridCol w="4704977">
                  <a:extLst>
                    <a:ext uri="{9D8B030D-6E8A-4147-A177-3AD203B41FA5}">
                      <a16:colId xmlns:a16="http://schemas.microsoft.com/office/drawing/2014/main" val="2533259888"/>
                    </a:ext>
                  </a:extLst>
                </a:gridCol>
              </a:tblGrid>
              <a:tr h="370840">
                <a:tc rowSpan="5">
                  <a:txBody>
                    <a:bodyPr/>
                    <a:lstStyle/>
                    <a:p>
                      <a:r>
                        <a:rPr kumimoji="1" lang="ja-JP" altLang="en-US" sz="1100" dirty="0">
                          <a:latin typeface="Meiryo UI" panose="020B0604030504040204" pitchFamily="50" charset="-128"/>
                          <a:ea typeface="Meiryo UI" panose="020B0604030504040204" pitchFamily="50" charset="-128"/>
                        </a:rPr>
                        <a:t>教師あり</a:t>
                      </a:r>
                      <a:endParaRPr kumimoji="1" lang="en-US" altLang="ja-JP" sz="1100" dirty="0">
                        <a:latin typeface="Meiryo UI" panose="020B0604030504040204" pitchFamily="50" charset="-128"/>
                        <a:ea typeface="Meiryo UI" panose="020B0604030504040204" pitchFamily="50" charset="-128"/>
                      </a:endParaRPr>
                    </a:p>
                    <a:p>
                      <a:r>
                        <a:rPr kumimoji="1" lang="ja-JP" altLang="en-US" sz="1100" b="1" dirty="0">
                          <a:latin typeface="Meiryo UI" panose="020B0604030504040204" pitchFamily="50" charset="-128"/>
                          <a:ea typeface="Meiryo UI" panose="020B0604030504040204" pitchFamily="50" charset="-128"/>
                        </a:rPr>
                        <a:t>分類</a:t>
                      </a:r>
                      <a:r>
                        <a:rPr kumimoji="1" lang="ja-JP" altLang="en-US" sz="1050" b="1" dirty="0">
                          <a:latin typeface="Meiryo UI" panose="020B0604030504040204" pitchFamily="50" charset="-128"/>
                          <a:ea typeface="Meiryo UI" panose="020B0604030504040204" pitchFamily="50" charset="-128"/>
                        </a:rPr>
                        <a:t>問題</a:t>
                      </a:r>
                      <a:endParaRPr kumimoji="1" lang="ja-JP" altLang="en-US" sz="1100" b="1" dirty="0">
                        <a:latin typeface="Meiryo UI" panose="020B0604030504040204" pitchFamily="50" charset="-128"/>
                        <a:ea typeface="Meiryo UI" panose="020B0604030504040204" pitchFamily="50" charset="-128"/>
                      </a:endParaRPr>
                    </a:p>
                  </a:txBody>
                  <a:tcPr/>
                </a:tc>
                <a:tc>
                  <a:txBody>
                    <a:bodyPr/>
                    <a:lstStyle/>
                    <a:p>
                      <a:r>
                        <a:rPr kumimoji="1" lang="ja-JP" altLang="en-US" sz="1100" dirty="0">
                          <a:latin typeface="Meiryo UI" panose="020B0604030504040204" pitchFamily="50" charset="-128"/>
                          <a:ea typeface="Meiryo UI" panose="020B0604030504040204" pitchFamily="50" charset="-128"/>
                        </a:rPr>
                        <a:t>ロジスティック回帰</a:t>
                      </a:r>
                      <a:endParaRPr kumimoji="1" lang="en-US" altLang="ja-JP" sz="1100" dirty="0">
                        <a:latin typeface="Meiryo UI" panose="020B0604030504040204" pitchFamily="50" charset="-128"/>
                        <a:ea typeface="Meiryo UI" panose="020B0604030504040204" pitchFamily="50" charset="-128"/>
                      </a:endParaRPr>
                    </a:p>
                    <a:p>
                      <a:r>
                        <a:rPr kumimoji="1" lang="ja-JP" altLang="en-US" sz="1100" dirty="0">
                          <a:latin typeface="Meiryo UI" panose="020B0604030504040204" pitchFamily="50" charset="-128"/>
                          <a:ea typeface="Meiryo UI" panose="020B0604030504040204" pitchFamily="50" charset="-128"/>
                        </a:rPr>
                        <a:t>モデル</a:t>
                      </a:r>
                      <a:endParaRPr kumimoji="1" lang="en-US" altLang="ja-JP" sz="1100" dirty="0">
                        <a:latin typeface="Meiryo UI" panose="020B0604030504040204" pitchFamily="50" charset="-128"/>
                        <a:ea typeface="Meiryo UI" panose="020B0604030504040204" pitchFamily="50" charset="-128"/>
                      </a:endParaRPr>
                    </a:p>
                  </a:txBody>
                  <a:tcPr/>
                </a:tc>
                <a:tc>
                  <a:txBody>
                    <a:bodyPr/>
                    <a:lstStyle/>
                    <a:p>
                      <a:r>
                        <a:rPr kumimoji="1" lang="ja-JP" altLang="en-US" sz="1100" dirty="0">
                          <a:latin typeface="Meiryo UI" panose="020B0604030504040204" pitchFamily="50" charset="-128"/>
                          <a:ea typeface="Meiryo UI" panose="020B0604030504040204" pitchFamily="50" charset="-128"/>
                        </a:rPr>
                        <a:t>結果が</a:t>
                      </a:r>
                      <a:r>
                        <a:rPr kumimoji="1" lang="en-US" altLang="ja-JP" sz="1100" dirty="0">
                          <a:latin typeface="Meiryo UI" panose="020B0604030504040204" pitchFamily="50" charset="-128"/>
                          <a:ea typeface="Meiryo UI" panose="020B0604030504040204" pitchFamily="50" charset="-128"/>
                        </a:rPr>
                        <a:t>0</a:t>
                      </a:r>
                      <a:r>
                        <a:rPr kumimoji="1" lang="ja-JP" altLang="en-US" sz="1100" dirty="0">
                          <a:latin typeface="Meiryo UI" panose="020B0604030504040204" pitchFamily="50" charset="-128"/>
                          <a:ea typeface="Meiryo UI" panose="020B0604030504040204" pitchFamily="50" charset="-128"/>
                        </a:rPr>
                        <a:t>または</a:t>
                      </a:r>
                      <a:r>
                        <a:rPr kumimoji="1" lang="en-US" altLang="ja-JP" sz="1100" dirty="0">
                          <a:latin typeface="Meiryo UI" panose="020B0604030504040204" pitchFamily="50" charset="-128"/>
                          <a:ea typeface="Meiryo UI" panose="020B0604030504040204" pitchFamily="50" charset="-128"/>
                        </a:rPr>
                        <a:t>1</a:t>
                      </a:r>
                      <a:r>
                        <a:rPr kumimoji="1" lang="ja-JP" altLang="en-US" sz="1100" dirty="0">
                          <a:latin typeface="Meiryo UI" panose="020B0604030504040204" pitchFamily="50" charset="-128"/>
                          <a:ea typeface="Meiryo UI" panose="020B0604030504040204" pitchFamily="50" charset="-128"/>
                        </a:rPr>
                        <a:t>の二値で表される問題に対して、確率を出力することで予測を行います。</a:t>
                      </a:r>
                      <a:endParaRPr kumimoji="1" lang="en-US" altLang="ja-JP" sz="1100" dirty="0">
                        <a:latin typeface="Meiryo UI" panose="020B0604030504040204" pitchFamily="50" charset="-128"/>
                        <a:ea typeface="Meiryo UI" panose="020B0604030504040204" pitchFamily="50" charset="-128"/>
                      </a:endParaRPr>
                    </a:p>
                  </a:txBody>
                  <a:tcPr/>
                </a:tc>
                <a:tc>
                  <a:txBody>
                    <a:bodyPr/>
                    <a:lstStyle/>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医療分野</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患者が特定の病気にかかるかどうか（例：心疾患のリスク予測）</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マーケティング</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顧客が商品を購入するかどうか（例：購入確率の予測）</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信用リスク評価</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借入希望者がローンを返済できるかどうか（例：延滞リスクの評価）</a:t>
                      </a:r>
                      <a:endParaRPr kumimoji="1" lang="en-US" altLang="ja-JP" sz="11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6875479"/>
                  </a:ext>
                </a:extLst>
              </a:tr>
              <a:tr h="370840">
                <a:tc vMerge="1">
                  <a:txBody>
                    <a:bodyPr/>
                    <a:lstStyle/>
                    <a:p>
                      <a:endParaRPr kumimoji="1" lang="ja-JP" altLang="en-US"/>
                    </a:p>
                  </a:txBody>
                  <a:tcPr/>
                </a:tc>
                <a:tc>
                  <a:txBody>
                    <a:bodyPr/>
                    <a:lstStyle/>
                    <a:p>
                      <a:r>
                        <a:rPr kumimoji="1" lang="ja-JP" altLang="en-US" sz="1100" dirty="0">
                          <a:latin typeface="Meiryo UI" panose="020B0604030504040204" pitchFamily="50" charset="-128"/>
                          <a:ea typeface="Meiryo UI" panose="020B0604030504040204" pitchFamily="50" charset="-128"/>
                        </a:rPr>
                        <a:t>単純べイズモデル</a:t>
                      </a:r>
                    </a:p>
                  </a:txBody>
                  <a:tcPr/>
                </a:tc>
                <a:tc>
                  <a:txBody>
                    <a:bodyPr/>
                    <a:lstStyle/>
                    <a:p>
                      <a:r>
                        <a:rPr kumimoji="1" lang="ja-JP" altLang="en-US" sz="1100" dirty="0">
                          <a:latin typeface="Meiryo UI" panose="020B0604030504040204" pitchFamily="50" charset="-128"/>
                          <a:ea typeface="Meiryo UI" panose="020B0604030504040204" pitchFamily="50" charset="-128"/>
                        </a:rPr>
                        <a:t>計算が速く、少ないデータでも高い精度を発揮するため、特に大量のデータを扱う場合やリアルタイムでの予測が必要な場合に有効です。</a:t>
                      </a:r>
                      <a:endParaRPr kumimoji="1" lang="en-US" altLang="ja-JP" sz="1100" dirty="0">
                        <a:latin typeface="Meiryo UI" panose="020B0604030504040204" pitchFamily="50" charset="-128"/>
                        <a:ea typeface="Meiryo UI" panose="020B0604030504040204" pitchFamily="50" charset="-128"/>
                      </a:endParaRPr>
                    </a:p>
                    <a:p>
                      <a:r>
                        <a:rPr kumimoji="1" lang="ja-JP" altLang="en-US" sz="1100" dirty="0">
                          <a:latin typeface="Meiryo UI" panose="020B0604030504040204" pitchFamily="50" charset="-128"/>
                          <a:ea typeface="Meiryo UI" panose="020B0604030504040204" pitchFamily="50" charset="-128"/>
                        </a:rPr>
                        <a:t>ベイズの定理に基づいており、各特徴が独立であると仮定し、計算が非常にシンプルかつ効率的になります。例えば、スパムメールのフィルタリングやテキスト分類などで広く利用されています</a:t>
                      </a:r>
                    </a:p>
                  </a:txBody>
                  <a:tcPr/>
                </a:tc>
                <a:tc>
                  <a:txBody>
                    <a:bodyPr/>
                    <a:lstStyle/>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テキスト分類</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スパムフィルタリング、ニュース記事の分類、感情分析など</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リアルタイム予測</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災害予測（地震や津波）、株価のリアルタイム予測など</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レコメンドシステム</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ネットショッピングサイトでの推薦システム</a:t>
                      </a:r>
                    </a:p>
                  </a:txBody>
                  <a:tcPr/>
                </a:tc>
                <a:extLst>
                  <a:ext uri="{0D108BD9-81ED-4DB2-BD59-A6C34878D82A}">
                    <a16:rowId xmlns:a16="http://schemas.microsoft.com/office/drawing/2014/main" val="1857449357"/>
                  </a:ext>
                </a:extLst>
              </a:tr>
              <a:tr h="370840">
                <a:tc vMerge="1">
                  <a:txBody>
                    <a:bodyPr/>
                    <a:lstStyle/>
                    <a:p>
                      <a:endParaRPr kumimoji="1" lang="ja-JP" altLang="en-US"/>
                    </a:p>
                  </a:txBody>
                  <a:tcPr/>
                </a:tc>
                <a:tc>
                  <a:txBody>
                    <a:bodyPr/>
                    <a:lstStyle/>
                    <a:p>
                      <a:r>
                        <a:rPr kumimoji="1" lang="ja-JP" altLang="en-US" sz="1100" dirty="0">
                          <a:latin typeface="Meiryo UI" panose="020B0604030504040204" pitchFamily="50" charset="-128"/>
                          <a:ea typeface="Meiryo UI" panose="020B0604030504040204" pitchFamily="50" charset="-128"/>
                        </a:rPr>
                        <a:t>深層学習モデル</a:t>
                      </a:r>
                    </a:p>
                  </a:txBody>
                  <a:tcPr/>
                </a:tc>
                <a:tc>
                  <a:txBody>
                    <a:bodyPr/>
                    <a:lstStyle/>
                    <a:p>
                      <a:r>
                        <a:rPr kumimoji="1" lang="ja-JP" altLang="en-US" sz="1100" b="0" dirty="0">
                          <a:latin typeface="Meiryo UI" panose="020B0604030504040204" pitchFamily="50" charset="-128"/>
                          <a:ea typeface="Meiryo UI" panose="020B0604030504040204" pitchFamily="50" charset="-128"/>
                        </a:rPr>
                        <a:t>データから特徴を自動的に抽出し、パターンを学習します。従来の機械学習では、人間が特徴量を設計する必要がありましたが、深層学習ではこのプロセスが自動化されます。計算コストが高い、大量のデータが必要、解釈性が低いなどの問題点もあります。</a:t>
                      </a:r>
                      <a:r>
                        <a:rPr kumimoji="1" lang="en-US" altLang="ja-JP" sz="1100" b="0" dirty="0">
                          <a:latin typeface="Meiryo UI" panose="020B0604030504040204" pitchFamily="50" charset="-128"/>
                          <a:ea typeface="Meiryo UI" panose="020B0604030504040204" pitchFamily="50" charset="-128"/>
                        </a:rPr>
                        <a:t> </a:t>
                      </a:r>
                      <a:endParaRPr kumimoji="1" lang="ja-JP" altLang="en-US" sz="1100" b="0" dirty="0">
                        <a:latin typeface="Meiryo UI" panose="020B0604030504040204" pitchFamily="50" charset="-128"/>
                        <a:ea typeface="Meiryo UI" panose="020B0604030504040204" pitchFamily="50" charset="-128"/>
                      </a:endParaRPr>
                    </a:p>
                  </a:txBody>
                  <a:tcPr/>
                </a:tc>
                <a:tc>
                  <a:txBody>
                    <a:bodyPr/>
                    <a:lstStyle/>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画像分類</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手書き数字の認識（例：</a:t>
                      </a:r>
                      <a:r>
                        <a:rPr kumimoji="1" lang="en-US" altLang="ja-JP" sz="1100" dirty="0">
                          <a:latin typeface="Meiryo UI" panose="020B0604030504040204" pitchFamily="50" charset="-128"/>
                          <a:ea typeface="Meiryo UI" panose="020B0604030504040204" pitchFamily="50" charset="-128"/>
                        </a:rPr>
                        <a:t>MNIST</a:t>
                      </a:r>
                      <a:r>
                        <a:rPr kumimoji="1" lang="ja-JP" altLang="en-US" sz="1100" dirty="0">
                          <a:latin typeface="Meiryo UI" panose="020B0604030504040204" pitchFamily="50" charset="-128"/>
                          <a:ea typeface="Meiryo UI" panose="020B0604030504040204" pitchFamily="50" charset="-128"/>
                        </a:rPr>
                        <a:t>データセット）、物体検出（例：自動運転車の障害物検出）、顔認識など</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音声分類</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音声コマンドの認識（例：「</a:t>
                      </a:r>
                      <a:r>
                        <a:rPr kumimoji="1" lang="en-US" altLang="ja-JP" sz="1100" dirty="0">
                          <a:latin typeface="Meiryo UI" panose="020B0604030504040204" pitchFamily="50" charset="-128"/>
                          <a:ea typeface="Meiryo UI" panose="020B0604030504040204" pitchFamily="50" charset="-128"/>
                        </a:rPr>
                        <a:t>OK Google</a:t>
                      </a:r>
                      <a:r>
                        <a:rPr kumimoji="1" lang="ja-JP" altLang="en-US" sz="1100" dirty="0">
                          <a:latin typeface="Meiryo UI" panose="020B0604030504040204" pitchFamily="50" charset="-128"/>
                          <a:ea typeface="Meiryo UI" panose="020B0604030504040204" pitchFamily="50" charset="-128"/>
                        </a:rPr>
                        <a:t>」や「</a:t>
                      </a:r>
                      <a:r>
                        <a:rPr kumimoji="1" lang="en-US" altLang="ja-JP" sz="1100" dirty="0">
                          <a:latin typeface="Meiryo UI" panose="020B0604030504040204" pitchFamily="50" charset="-128"/>
                          <a:ea typeface="Meiryo UI" panose="020B0604030504040204" pitchFamily="50" charset="-128"/>
                        </a:rPr>
                        <a:t>Hey Siri</a:t>
                      </a:r>
                      <a:r>
                        <a:rPr kumimoji="1" lang="ja-JP" altLang="en-US" sz="1100" dirty="0">
                          <a:latin typeface="Meiryo UI" panose="020B0604030504040204" pitchFamily="50" charset="-128"/>
                          <a:ea typeface="Meiryo UI" panose="020B0604030504040204" pitchFamily="50" charset="-128"/>
                        </a:rPr>
                        <a:t>」）、感情認識（例：音声から話者の感情を判定）など</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テキスト分類</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スパムメールのフィルタリング、ニュース記事のカテゴリ分類、感情分析（例：ツイートのポジティブ・ネガティブ判定）など</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医療診断</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医療画像からの病変検出（例：</a:t>
                      </a:r>
                      <a:r>
                        <a:rPr kumimoji="1" lang="en-US" altLang="ja-JP" sz="1100" dirty="0">
                          <a:latin typeface="Meiryo UI" panose="020B0604030504040204" pitchFamily="50" charset="-128"/>
                          <a:ea typeface="Meiryo UI" panose="020B0604030504040204" pitchFamily="50" charset="-128"/>
                        </a:rPr>
                        <a:t>X</a:t>
                      </a:r>
                      <a:r>
                        <a:rPr kumimoji="1" lang="ja-JP" altLang="en-US" sz="1100" dirty="0">
                          <a:latin typeface="Meiryo UI" panose="020B0604030504040204" pitchFamily="50" charset="-128"/>
                          <a:ea typeface="Meiryo UI" panose="020B0604030504040204" pitchFamily="50" charset="-128"/>
                        </a:rPr>
                        <a:t>線画像からの肺炎検出）、遺伝子データからの疾患予測など</a:t>
                      </a:r>
                    </a:p>
                  </a:txBody>
                  <a:tcPr/>
                </a:tc>
                <a:extLst>
                  <a:ext uri="{0D108BD9-81ED-4DB2-BD59-A6C34878D82A}">
                    <a16:rowId xmlns:a16="http://schemas.microsoft.com/office/drawing/2014/main" val="3583845560"/>
                  </a:ext>
                </a:extLst>
              </a:tr>
              <a:tr h="370840">
                <a:tc vMerge="1">
                  <a:txBody>
                    <a:bodyPr/>
                    <a:lstStyle/>
                    <a:p>
                      <a:endParaRPr kumimoji="1" lang="ja-JP" altLang="en-US"/>
                    </a:p>
                  </a:txBody>
                  <a:tcPr/>
                </a:tc>
                <a:tc>
                  <a:txBody>
                    <a:bodyPr/>
                    <a:lstStyle/>
                    <a:p>
                      <a:r>
                        <a:rPr kumimoji="1" lang="ja-JP" altLang="en-US" sz="1100" dirty="0">
                          <a:latin typeface="Meiryo UI" panose="020B0604030504040204" pitchFamily="50" charset="-128"/>
                          <a:ea typeface="Meiryo UI" panose="020B0604030504040204" pitchFamily="50" charset="-128"/>
                        </a:rPr>
                        <a:t>決定木モデル（分類）</a:t>
                      </a:r>
                    </a:p>
                  </a:txBody>
                  <a:tcPr/>
                </a:tc>
                <a:tc>
                  <a:txBody>
                    <a:bodyPr/>
                    <a:lstStyle/>
                    <a:p>
                      <a:r>
                        <a:rPr kumimoji="1" lang="ja-JP" altLang="en-US" sz="1100" b="0" dirty="0">
                          <a:latin typeface="Meiryo UI" panose="020B0604030504040204" pitchFamily="50" charset="-128"/>
                          <a:ea typeface="Meiryo UI" panose="020B0604030504040204" pitchFamily="50" charset="-128"/>
                        </a:rPr>
                        <a:t>データを木構造で表現し、各ノードでデータを分割していくことで予測を行います。木の根（ルート）から始まり、各内部ノードでデータを分割し、葉（リーフ）ノードで最終的な予測結果を出します。分割基準には、ジニ不純度やエントロピーなどが用いられます。過学習を起こしやすく、木が過度に分岐することがあるという問題点もあります。</a:t>
                      </a:r>
                    </a:p>
                  </a:txBody>
                  <a:tcPr/>
                </a:tc>
                <a:tc>
                  <a:txBody>
                    <a:bodyPr/>
                    <a:lstStyle/>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顧客分類</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マーケティング分野で、顧客が特定の商品を購入するかどうかを予測</a:t>
                      </a:r>
                      <a:endParaRPr kumimoji="1"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医療診断</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患者が特定の病気にかかっているかどうかを診断するために使用（例：がんの診断や心疾患のリスク評価など）</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信用リスク評価</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金融分野で、借入希望者がローンを返済できるかどうかを予測</a:t>
                      </a:r>
                      <a:endParaRPr kumimoji="1"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テキスト分類</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スパムメールのフィルタリングやニュース記事のカテゴリ分類など</a:t>
                      </a:r>
                    </a:p>
                  </a:txBody>
                  <a:tcPr/>
                </a:tc>
                <a:extLst>
                  <a:ext uri="{0D108BD9-81ED-4DB2-BD59-A6C34878D82A}">
                    <a16:rowId xmlns:a16="http://schemas.microsoft.com/office/drawing/2014/main" val="3872536069"/>
                  </a:ext>
                </a:extLst>
              </a:tr>
              <a:tr h="370840">
                <a:tc vMerge="1">
                  <a:txBody>
                    <a:bodyPr/>
                    <a:lstStyle/>
                    <a:p>
                      <a:endParaRPr kumimoji="1" lang="ja-JP" altLang="en-US"/>
                    </a:p>
                  </a:txBody>
                  <a:tcPr/>
                </a:tc>
                <a:tc>
                  <a:txBody>
                    <a:bodyPr/>
                    <a:lstStyle/>
                    <a:p>
                      <a:r>
                        <a:rPr kumimoji="1" lang="ja-JP" altLang="en-US" sz="1100" dirty="0">
                          <a:latin typeface="Meiryo UI" panose="020B0604030504040204" pitchFamily="50" charset="-128"/>
                          <a:ea typeface="Meiryo UI" panose="020B0604030504040204" pitchFamily="50" charset="-128"/>
                        </a:rPr>
                        <a:t>サポートベクターマシン</a:t>
                      </a:r>
                      <a:endParaRPr kumimoji="1" lang="en-US" altLang="ja-JP" sz="1100" dirty="0">
                        <a:latin typeface="Meiryo UI" panose="020B0604030504040204" pitchFamily="50" charset="-128"/>
                        <a:ea typeface="Meiryo UI" panose="020B0604030504040204" pitchFamily="50" charset="-128"/>
                      </a:endParaRPr>
                    </a:p>
                    <a:p>
                      <a:r>
                        <a:rPr kumimoji="1" lang="ja-JP" altLang="en-US" sz="1100" dirty="0">
                          <a:latin typeface="Meiryo UI" panose="020B0604030504040204" pitchFamily="50" charset="-128"/>
                          <a:ea typeface="Meiryo UI" panose="020B0604030504040204" pitchFamily="50" charset="-128"/>
                        </a:rPr>
                        <a:t>モデル（</a:t>
                      </a:r>
                      <a:r>
                        <a:rPr kumimoji="1" lang="en-US" altLang="ja-JP" sz="1100" dirty="0">
                          <a:latin typeface="Meiryo UI" panose="020B0604030504040204" pitchFamily="50" charset="-128"/>
                          <a:ea typeface="Meiryo UI" panose="020B0604030504040204" pitchFamily="50" charset="-128"/>
                        </a:rPr>
                        <a:t>SVM</a:t>
                      </a:r>
                      <a:r>
                        <a:rPr kumimoji="1" lang="ja-JP" altLang="en-US" sz="1100" dirty="0">
                          <a:latin typeface="Meiryo UI" panose="020B0604030504040204" pitchFamily="50" charset="-128"/>
                          <a:ea typeface="Meiryo UI" panose="020B0604030504040204" pitchFamily="50" charset="-128"/>
                        </a:rPr>
                        <a:t>）</a:t>
                      </a:r>
                    </a:p>
                  </a:txBody>
                  <a:tcPr/>
                </a:tc>
                <a:tc>
                  <a:txBody>
                    <a:bodyPr/>
                    <a:lstStyle/>
                    <a:p>
                      <a:r>
                        <a:rPr kumimoji="1" lang="ja-JP" altLang="en-US" sz="1100" b="0" dirty="0">
                          <a:latin typeface="Meiryo UI" panose="020B0604030504040204" pitchFamily="50" charset="-128"/>
                          <a:ea typeface="Meiryo UI" panose="020B0604030504040204" pitchFamily="50" charset="-128"/>
                        </a:rPr>
                        <a:t>異なるクラスのデータ点を分離する最適な境界線（ハイパープレーン）を見つけ、マージン（境界線と最も近いデータ点との距離）を最大化するように設定されます。</a:t>
                      </a:r>
                      <a:r>
                        <a:rPr kumimoji="1" lang="en-US" altLang="ja-JP" sz="1100" b="0" dirty="0">
                          <a:latin typeface="Meiryo UI" panose="020B0604030504040204" pitchFamily="50" charset="-128"/>
                          <a:ea typeface="Meiryo UI" panose="020B0604030504040204" pitchFamily="50" charset="-128"/>
                        </a:rPr>
                        <a:t>SVM</a:t>
                      </a:r>
                      <a:r>
                        <a:rPr kumimoji="1" lang="ja-JP" altLang="en-US" sz="1100" b="0" dirty="0">
                          <a:latin typeface="Meiryo UI" panose="020B0604030504040204" pitchFamily="50" charset="-128"/>
                          <a:ea typeface="Meiryo UI" panose="020B0604030504040204" pitchFamily="50" charset="-128"/>
                        </a:rPr>
                        <a:t>は、ノイズに対してロバストな予測を行うことができ、高い汎化性能を示します。計算コストが高く、大規模データセットには適さない場合がある。</a:t>
                      </a:r>
                    </a:p>
                    <a:p>
                      <a:r>
                        <a:rPr kumimoji="1" lang="ja-JP" altLang="en-US" sz="1100" b="0" dirty="0">
                          <a:latin typeface="Meiryo UI" panose="020B0604030504040204" pitchFamily="50" charset="-128"/>
                          <a:ea typeface="Meiryo UI" panose="020B0604030504040204" pitchFamily="50" charset="-128"/>
                        </a:rPr>
                        <a:t>モデルの解釈が難しいことがあります。</a:t>
                      </a:r>
                    </a:p>
                  </a:txBody>
                  <a:tcPr/>
                </a:tc>
                <a:tc>
                  <a:txBody>
                    <a:bodyPr/>
                    <a:lstStyle/>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テキスト分類</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スパムメールのフィルタリング、ニュース記事のカテゴリ分類、感情分析など。例えば、受信したメールがスパムかどうかを分類</a:t>
                      </a:r>
                      <a:endParaRPr kumimoji="1" lang="en-US" altLang="ja-JP" sz="11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画像分類</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顔認識、手書き文字認識（例：</a:t>
                      </a:r>
                      <a:r>
                        <a:rPr kumimoji="1" lang="en-US" altLang="ja-JP" sz="1100" dirty="0">
                          <a:latin typeface="Meiryo UI" panose="020B0604030504040204" pitchFamily="50" charset="-128"/>
                          <a:ea typeface="Meiryo UI" panose="020B0604030504040204" pitchFamily="50" charset="-128"/>
                        </a:rPr>
                        <a:t>MNIST</a:t>
                      </a:r>
                      <a:r>
                        <a:rPr kumimoji="1" lang="ja-JP" altLang="en-US" sz="1100" dirty="0">
                          <a:latin typeface="Meiryo UI" panose="020B0604030504040204" pitchFamily="50" charset="-128"/>
                          <a:ea typeface="Meiryo UI" panose="020B0604030504040204" pitchFamily="50" charset="-128"/>
                        </a:rPr>
                        <a:t>データセット）、物体検出など。例えば、セキュリティシステムでの顔検出に利用</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医療診断</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医療画像からの病変検出（例：</a:t>
                      </a:r>
                      <a:r>
                        <a:rPr kumimoji="1" lang="en-US" altLang="ja-JP" sz="1100" dirty="0">
                          <a:latin typeface="Meiryo UI" panose="020B0604030504040204" pitchFamily="50" charset="-128"/>
                          <a:ea typeface="Meiryo UI" panose="020B0604030504040204" pitchFamily="50" charset="-128"/>
                        </a:rPr>
                        <a:t>X</a:t>
                      </a:r>
                      <a:r>
                        <a:rPr kumimoji="1" lang="ja-JP" altLang="en-US" sz="1100" dirty="0">
                          <a:latin typeface="Meiryo UI" panose="020B0604030504040204" pitchFamily="50" charset="-128"/>
                          <a:ea typeface="Meiryo UI" panose="020B0604030504040204" pitchFamily="50" charset="-128"/>
                        </a:rPr>
                        <a:t>線画像からの肺炎検出）、遺伝子データからの疾患予測など</a:t>
                      </a:r>
                    </a:p>
                    <a:p>
                      <a:pPr marL="171450" indent="-171450">
                        <a:buFont typeface="Arial" panose="020B0604020202020204" pitchFamily="34" charset="0"/>
                        <a:buChar char="•"/>
                      </a:pPr>
                      <a:r>
                        <a:rPr kumimoji="1" lang="ja-JP" altLang="en-US" sz="1100" b="1" dirty="0">
                          <a:latin typeface="Meiryo UI" panose="020B0604030504040204" pitchFamily="50" charset="-128"/>
                          <a:ea typeface="Meiryo UI" panose="020B0604030504040204" pitchFamily="50" charset="-128"/>
                        </a:rPr>
                        <a:t>金融リスク評価</a:t>
                      </a:r>
                      <a:r>
                        <a:rPr kumimoji="1" lang="en-US" altLang="ja-JP" sz="1100" dirty="0">
                          <a:latin typeface="Meiryo UI" panose="020B0604030504040204" pitchFamily="50" charset="-128"/>
                          <a:ea typeface="Meiryo UI" panose="020B0604030504040204" pitchFamily="50" charset="-128"/>
                        </a:rPr>
                        <a:t>: </a:t>
                      </a:r>
                      <a:r>
                        <a:rPr kumimoji="1" lang="ja-JP" altLang="en-US" sz="1100" dirty="0">
                          <a:latin typeface="Meiryo UI" panose="020B0604030504040204" pitchFamily="50" charset="-128"/>
                          <a:ea typeface="Meiryo UI" panose="020B0604030504040204" pitchFamily="50" charset="-128"/>
                        </a:rPr>
                        <a:t>顧客の信用リスク評価や不正取引の検出など。例えば、銀行が顧客の属性を基に融資のリスクを評価する場合に使用</a:t>
                      </a:r>
                    </a:p>
                  </a:txBody>
                  <a:tcPr/>
                </a:tc>
                <a:extLst>
                  <a:ext uri="{0D108BD9-81ED-4DB2-BD59-A6C34878D82A}">
                    <a16:rowId xmlns:a16="http://schemas.microsoft.com/office/drawing/2014/main" val="4267931903"/>
                  </a:ext>
                </a:extLst>
              </a:tr>
            </a:tbl>
          </a:graphicData>
        </a:graphic>
      </p:graphicFrame>
      <p:sp>
        <p:nvSpPr>
          <p:cNvPr id="5" name="スライド番号プレースホルダー 4">
            <a:extLst>
              <a:ext uri="{FF2B5EF4-FFF2-40B4-BE49-F238E27FC236}">
                <a16:creationId xmlns:a16="http://schemas.microsoft.com/office/drawing/2014/main" id="{725E727F-9F0F-C3F2-A20F-96B4759674C6}"/>
              </a:ext>
            </a:extLst>
          </p:cNvPr>
          <p:cNvSpPr>
            <a:spLocks noGrp="1"/>
          </p:cNvSpPr>
          <p:nvPr>
            <p:ph type="sldNum" sz="quarter" idx="12"/>
          </p:nvPr>
        </p:nvSpPr>
        <p:spPr/>
        <p:txBody>
          <a:bodyPr/>
          <a:lstStyle/>
          <a:p>
            <a:fld id="{2977F5E9-0479-47A0-9E51-109E0858BCF2}" type="slidenum">
              <a:rPr kumimoji="1" lang="ja-JP" altLang="en-US" smtClean="0"/>
              <a:t>11</a:t>
            </a:fld>
            <a:endParaRPr kumimoji="1" lang="ja-JP" altLang="en-US"/>
          </a:p>
        </p:txBody>
      </p:sp>
    </p:spTree>
    <p:extLst>
      <p:ext uri="{BB962C8B-B14F-4D97-AF65-F5344CB8AC3E}">
        <p14:creationId xmlns:p14="http://schemas.microsoft.com/office/powerpoint/2010/main" val="3617436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10BD7E-AAAF-BC26-FFFB-4C50F1828B9C}"/>
              </a:ext>
            </a:extLst>
          </p:cNvPr>
          <p:cNvSpPr>
            <a:spLocks noGrp="1"/>
          </p:cNvSpPr>
          <p:nvPr>
            <p:ph type="title"/>
          </p:nvPr>
        </p:nvSpPr>
        <p:spPr/>
        <p:txBody>
          <a:bodyPr/>
          <a:lstStyle/>
          <a:p>
            <a:r>
              <a:rPr kumimoji="1" lang="en-US" altLang="ja-JP" sz="2000" b="1" dirty="0"/>
              <a:t>Additional Note;</a:t>
            </a:r>
            <a:r>
              <a:rPr kumimoji="1" lang="ja-JP" altLang="en-US" sz="2000" b="1" dirty="0"/>
              <a:t>　</a:t>
            </a:r>
            <a:r>
              <a:rPr kumimoji="1" lang="ja-JP" altLang="en-US" b="1" dirty="0"/>
              <a:t>教師あり回帰問題</a:t>
            </a:r>
          </a:p>
        </p:txBody>
      </p:sp>
      <p:sp>
        <p:nvSpPr>
          <p:cNvPr id="3" name="テキスト プレースホルダー 2">
            <a:extLst>
              <a:ext uri="{FF2B5EF4-FFF2-40B4-BE49-F238E27FC236}">
                <a16:creationId xmlns:a16="http://schemas.microsoft.com/office/drawing/2014/main" id="{8E3591EB-1216-9E7A-7EA6-CB7C584D03AE}"/>
              </a:ext>
            </a:extLst>
          </p:cNvPr>
          <p:cNvSpPr>
            <a:spLocks noGrp="1"/>
          </p:cNvSpPr>
          <p:nvPr>
            <p:ph type="body" sz="quarter" idx="13"/>
          </p:nvPr>
        </p:nvSpPr>
        <p:spPr/>
        <p:txBody>
          <a:bodyPr/>
          <a:lstStyle/>
          <a:p>
            <a:r>
              <a:rPr kumimoji="1" lang="ja-JP" altLang="en-US" dirty="0"/>
              <a:t>７ー１．</a:t>
            </a:r>
            <a:r>
              <a:rPr kumimoji="1" lang="en-US" altLang="ja-JP" dirty="0"/>
              <a:t>AI</a:t>
            </a:r>
            <a:r>
              <a:rPr kumimoji="1" lang="ja-JP" altLang="en-US" dirty="0"/>
              <a:t>の構築と運用</a:t>
            </a:r>
          </a:p>
        </p:txBody>
      </p:sp>
      <p:graphicFrame>
        <p:nvGraphicFramePr>
          <p:cNvPr id="4" name="表 3">
            <a:extLst>
              <a:ext uri="{FF2B5EF4-FFF2-40B4-BE49-F238E27FC236}">
                <a16:creationId xmlns:a16="http://schemas.microsoft.com/office/drawing/2014/main" id="{BB14F5C6-BEDC-7D73-21A9-4ABE255E8BB8}"/>
              </a:ext>
            </a:extLst>
          </p:cNvPr>
          <p:cNvGraphicFramePr>
            <a:graphicFrameLocks noGrp="1"/>
          </p:cNvGraphicFramePr>
          <p:nvPr/>
        </p:nvGraphicFramePr>
        <p:xfrm>
          <a:off x="254000" y="1239619"/>
          <a:ext cx="11684000" cy="4389120"/>
        </p:xfrm>
        <a:graphic>
          <a:graphicData uri="http://schemas.openxmlformats.org/drawingml/2006/table">
            <a:tbl>
              <a:tblPr firstRow="1" bandRow="1">
                <a:tableStyleId>{5940675A-B579-460E-94D1-54222C63F5DA}</a:tableStyleId>
              </a:tblPr>
              <a:tblGrid>
                <a:gridCol w="959357">
                  <a:extLst>
                    <a:ext uri="{9D8B030D-6E8A-4147-A177-3AD203B41FA5}">
                      <a16:colId xmlns:a16="http://schemas.microsoft.com/office/drawing/2014/main" val="2323908296"/>
                    </a:ext>
                  </a:extLst>
                </a:gridCol>
                <a:gridCol w="1673278">
                  <a:extLst>
                    <a:ext uri="{9D8B030D-6E8A-4147-A177-3AD203B41FA5}">
                      <a16:colId xmlns:a16="http://schemas.microsoft.com/office/drawing/2014/main" val="1869157972"/>
                    </a:ext>
                  </a:extLst>
                </a:gridCol>
                <a:gridCol w="4093883">
                  <a:extLst>
                    <a:ext uri="{9D8B030D-6E8A-4147-A177-3AD203B41FA5}">
                      <a16:colId xmlns:a16="http://schemas.microsoft.com/office/drawing/2014/main" val="1080093174"/>
                    </a:ext>
                  </a:extLst>
                </a:gridCol>
                <a:gridCol w="4957482">
                  <a:extLst>
                    <a:ext uri="{9D8B030D-6E8A-4147-A177-3AD203B41FA5}">
                      <a16:colId xmlns:a16="http://schemas.microsoft.com/office/drawing/2014/main" val="2533259888"/>
                    </a:ext>
                  </a:extLst>
                </a:gridCol>
              </a:tblGrid>
              <a:tr h="370840">
                <a:tc rowSpan="4">
                  <a:txBody>
                    <a:bodyPr/>
                    <a:lstStyle/>
                    <a:p>
                      <a:r>
                        <a:rPr kumimoji="1" lang="ja-JP" altLang="en-US" sz="1200" b="0" dirty="0">
                          <a:latin typeface="Meiryo UI" panose="020B0604030504040204" pitchFamily="50" charset="-128"/>
                          <a:ea typeface="Meiryo UI" panose="020B0604030504040204" pitchFamily="50" charset="-128"/>
                        </a:rPr>
                        <a:t>教師あり</a:t>
                      </a:r>
                      <a:endParaRPr kumimoji="1" lang="en-US" altLang="ja-JP" sz="1200" b="0" dirty="0">
                        <a:latin typeface="Meiryo UI" panose="020B0604030504040204" pitchFamily="50" charset="-128"/>
                        <a:ea typeface="Meiryo UI" panose="020B0604030504040204" pitchFamily="50" charset="-128"/>
                      </a:endParaRPr>
                    </a:p>
                    <a:p>
                      <a:r>
                        <a:rPr kumimoji="1" lang="ja-JP" altLang="en-US" sz="1200" b="1" dirty="0">
                          <a:latin typeface="Meiryo UI" panose="020B0604030504040204" pitchFamily="50" charset="-128"/>
                          <a:ea typeface="Meiryo UI" panose="020B0604030504040204" pitchFamily="50" charset="-128"/>
                        </a:rPr>
                        <a:t>回帰問題</a:t>
                      </a:r>
                    </a:p>
                  </a:txBody>
                  <a:tcPr/>
                </a:tc>
                <a:tc>
                  <a:txBody>
                    <a:bodyPr/>
                    <a:lstStyle/>
                    <a:p>
                      <a:r>
                        <a:rPr kumimoji="1" lang="ja-JP" altLang="en-US" sz="1200" b="0" dirty="0">
                          <a:latin typeface="Meiryo UI" panose="020B0604030504040204" pitchFamily="50" charset="-128"/>
                          <a:ea typeface="Meiryo UI" panose="020B0604030504040204" pitchFamily="50" charset="-128"/>
                        </a:rPr>
                        <a:t>回帰モデル</a:t>
                      </a:r>
                      <a:endParaRPr kumimoji="1" lang="en-US" altLang="ja-JP" sz="1200" b="0" dirty="0">
                        <a:latin typeface="Meiryo UI" panose="020B0604030504040204" pitchFamily="50" charset="-128"/>
                        <a:ea typeface="Meiryo UI" panose="020B0604030504040204" pitchFamily="50" charset="-128"/>
                      </a:endParaRPr>
                    </a:p>
                    <a:p>
                      <a:pPr marL="457200" lvl="1" indent="-277813"/>
                      <a:r>
                        <a:rPr kumimoji="1" lang="ja-JP" altLang="en-US" sz="1200" b="0" dirty="0">
                          <a:latin typeface="Meiryo UI" panose="020B0604030504040204" pitchFamily="50" charset="-128"/>
                          <a:ea typeface="Meiryo UI" panose="020B0604030504040204" pitchFamily="50" charset="-128"/>
                        </a:rPr>
                        <a:t>単回帰分析</a:t>
                      </a:r>
                      <a:endParaRPr kumimoji="1" lang="en-US" altLang="ja-JP" sz="1200" b="0" dirty="0">
                        <a:latin typeface="Meiryo UI" panose="020B0604030504040204" pitchFamily="50" charset="-128"/>
                        <a:ea typeface="Meiryo UI" panose="020B0604030504040204" pitchFamily="50" charset="-128"/>
                      </a:endParaRPr>
                    </a:p>
                    <a:p>
                      <a:pPr marL="457200" lvl="1" indent="-277813"/>
                      <a:r>
                        <a:rPr kumimoji="1" lang="ja-JP" altLang="en-US" sz="1200" b="0" dirty="0">
                          <a:latin typeface="Meiryo UI" panose="020B0604030504040204" pitchFamily="50" charset="-128"/>
                          <a:ea typeface="Meiryo UI" panose="020B0604030504040204" pitchFamily="50" charset="-128"/>
                        </a:rPr>
                        <a:t>重回帰分析</a:t>
                      </a:r>
                      <a:endParaRPr kumimoji="1" lang="en-US" altLang="ja-JP" sz="1200" b="0" dirty="0">
                        <a:latin typeface="Meiryo UI" panose="020B0604030504040204" pitchFamily="50" charset="-128"/>
                        <a:ea typeface="Meiryo UI" panose="020B0604030504040204" pitchFamily="50" charset="-128"/>
                      </a:endParaRPr>
                    </a:p>
                    <a:p>
                      <a:pPr marL="457200" lvl="1" indent="-277813"/>
                      <a:r>
                        <a:rPr kumimoji="1" lang="ja-JP" altLang="en-US" sz="1200" b="0">
                          <a:latin typeface="Meiryo UI" panose="020B0604030504040204" pitchFamily="50" charset="-128"/>
                          <a:ea typeface="Meiryo UI" panose="020B0604030504040204" pitchFamily="50" charset="-128"/>
                        </a:rPr>
                        <a:t>リッジ回帰</a:t>
                      </a:r>
                      <a:endParaRPr kumimoji="1" lang="en-US" altLang="ja-JP" sz="1200" b="0">
                        <a:latin typeface="Meiryo UI" panose="020B0604030504040204" pitchFamily="50" charset="-128"/>
                        <a:ea typeface="Meiryo UI" panose="020B0604030504040204" pitchFamily="50" charset="-128"/>
                      </a:endParaRPr>
                    </a:p>
                    <a:p>
                      <a:pPr marL="457200" lvl="1" indent="-277813"/>
                      <a:r>
                        <a:rPr kumimoji="1" lang="ja-JP" altLang="en-US" sz="1200" b="0">
                          <a:latin typeface="Meiryo UI" panose="020B0604030504040204" pitchFamily="50" charset="-128"/>
                          <a:ea typeface="Meiryo UI" panose="020B0604030504040204" pitchFamily="50" charset="-128"/>
                        </a:rPr>
                        <a:t>ラッソ回帰</a:t>
                      </a:r>
                      <a:endParaRPr kumimoji="1" lang="en-US" altLang="ja-JP" sz="1200" b="0" dirty="0">
                        <a:latin typeface="Meiryo UI" panose="020B0604030504040204" pitchFamily="50" charset="-128"/>
                        <a:ea typeface="Meiryo UI" panose="020B0604030504040204" pitchFamily="50" charset="-128"/>
                      </a:endParaRPr>
                    </a:p>
                    <a:p>
                      <a:endParaRPr kumimoji="1" lang="en-US" altLang="ja-JP" sz="1200" b="0" dirty="0">
                        <a:latin typeface="Meiryo UI" panose="020B0604030504040204" pitchFamily="50" charset="-128"/>
                        <a:ea typeface="Meiryo UI" panose="020B0604030504040204" pitchFamily="50" charset="-128"/>
                      </a:endParaRPr>
                    </a:p>
                  </a:txBody>
                  <a:tcPr/>
                </a:tc>
                <a:tc>
                  <a:txBody>
                    <a:bodyPr/>
                    <a:lstStyle/>
                    <a:p>
                      <a:r>
                        <a:rPr kumimoji="1" lang="ja-JP" altLang="en-US" sz="1200" b="0" dirty="0">
                          <a:latin typeface="Meiryo UI" panose="020B0604030504040204" pitchFamily="50" charset="-128"/>
                          <a:ea typeface="Meiryo UI" panose="020B0604030504040204" pitchFamily="50" charset="-128"/>
                        </a:rPr>
                        <a:t>目的変数（予測したい値）と説明変数（目的変数に影響を与える要因）の関係を分析するために使用されます。例えば、広告費と売上の関係を分析する場合、広告費が説明変数、売上が目的変数となります。</a:t>
                      </a:r>
                      <a:endParaRPr kumimoji="1" lang="en-US" altLang="ja-JP" sz="1200" b="0" dirty="0">
                        <a:latin typeface="Meiryo UI" panose="020B0604030504040204" pitchFamily="50" charset="-128"/>
                        <a:ea typeface="Meiryo UI" panose="020B0604030504040204" pitchFamily="50" charset="-128"/>
                      </a:endParaRPr>
                    </a:p>
                  </a:txBody>
                  <a:tcPr/>
                </a:tc>
                <a:tc rowSpan="4">
                  <a:txBody>
                    <a:bodyPr/>
                    <a:lstStyle/>
                    <a:p>
                      <a:pPr marL="171450" indent="-171450">
                        <a:buFont typeface="Arial" panose="020B0604020202020204" pitchFamily="34" charset="0"/>
                        <a:buChar char="•"/>
                      </a:pPr>
                      <a:r>
                        <a:rPr kumimoji="1" lang="ja-JP" altLang="en-US" sz="1200" b="1" dirty="0">
                          <a:latin typeface="Meiryo UI" panose="020B0604030504040204" pitchFamily="50" charset="-128"/>
                          <a:ea typeface="Meiryo UI" panose="020B0604030504040204" pitchFamily="50" charset="-128"/>
                        </a:rPr>
                        <a:t>住宅価格の予測</a:t>
                      </a:r>
                      <a:r>
                        <a:rPr kumimoji="1" lang="en-US" altLang="ja-JP" sz="1200" b="0" dirty="0">
                          <a:latin typeface="Meiryo UI" panose="020B0604030504040204" pitchFamily="50" charset="-128"/>
                          <a:ea typeface="Meiryo UI" panose="020B0604030504040204" pitchFamily="50" charset="-128"/>
                        </a:rPr>
                        <a:t>: </a:t>
                      </a:r>
                      <a:r>
                        <a:rPr kumimoji="1" lang="ja-JP" altLang="en-US" sz="1200" b="0" dirty="0">
                          <a:latin typeface="Meiryo UI" panose="020B0604030504040204" pitchFamily="50" charset="-128"/>
                          <a:ea typeface="Meiryo UI" panose="020B0604030504040204" pitchFamily="50" charset="-128"/>
                        </a:rPr>
                        <a:t>不動産市場で、特定の地域や条件に基づいて住宅の価格を予測</a:t>
                      </a:r>
                    </a:p>
                    <a:p>
                      <a:pPr marL="171450" indent="-171450">
                        <a:buFont typeface="Arial" panose="020B0604020202020204" pitchFamily="34" charset="0"/>
                        <a:buChar char="•"/>
                      </a:pPr>
                      <a:r>
                        <a:rPr kumimoji="1" lang="ja-JP" altLang="en-US" sz="1200" b="1" dirty="0">
                          <a:latin typeface="Meiryo UI" panose="020B0604030504040204" pitchFamily="50" charset="-128"/>
                          <a:ea typeface="Meiryo UI" panose="020B0604030504040204" pitchFamily="50" charset="-128"/>
                        </a:rPr>
                        <a:t>売上予測</a:t>
                      </a:r>
                      <a:r>
                        <a:rPr kumimoji="1" lang="en-US" altLang="ja-JP" sz="1200" b="0" dirty="0">
                          <a:latin typeface="Meiryo UI" panose="020B0604030504040204" pitchFamily="50" charset="-128"/>
                          <a:ea typeface="Meiryo UI" panose="020B0604030504040204" pitchFamily="50" charset="-128"/>
                        </a:rPr>
                        <a:t>: </a:t>
                      </a:r>
                      <a:r>
                        <a:rPr kumimoji="1" lang="ja-JP" altLang="en-US" sz="1200" b="0" dirty="0">
                          <a:latin typeface="Meiryo UI" panose="020B0604030504040204" pitchFamily="50" charset="-128"/>
                          <a:ea typeface="Meiryo UI" panose="020B0604030504040204" pitchFamily="50" charset="-128"/>
                        </a:rPr>
                        <a:t>小売業や</a:t>
                      </a:r>
                      <a:r>
                        <a:rPr kumimoji="1" lang="en-US" altLang="ja-JP" sz="1200" b="0" dirty="0">
                          <a:latin typeface="Meiryo UI" panose="020B0604030504040204" pitchFamily="50" charset="-128"/>
                          <a:ea typeface="Meiryo UI" panose="020B0604030504040204" pitchFamily="50" charset="-128"/>
                        </a:rPr>
                        <a:t>e</a:t>
                      </a:r>
                      <a:r>
                        <a:rPr kumimoji="1" lang="ja-JP" altLang="en-US" sz="1200" b="0" dirty="0">
                          <a:latin typeface="Meiryo UI" panose="020B0604030504040204" pitchFamily="50" charset="-128"/>
                          <a:ea typeface="Meiryo UI" panose="020B0604030504040204" pitchFamily="50" charset="-128"/>
                        </a:rPr>
                        <a:t>コマースで、過去のデータに基づいて将来の売上を予測</a:t>
                      </a:r>
                    </a:p>
                    <a:p>
                      <a:pPr marL="171450" indent="-171450">
                        <a:buFont typeface="Arial" panose="020B0604020202020204" pitchFamily="34" charset="0"/>
                        <a:buChar char="•"/>
                      </a:pPr>
                      <a:r>
                        <a:rPr kumimoji="1" lang="ja-JP" altLang="en-US" sz="1200" b="1" dirty="0">
                          <a:latin typeface="Meiryo UI" panose="020B0604030504040204" pitchFamily="50" charset="-128"/>
                          <a:ea typeface="Meiryo UI" panose="020B0604030504040204" pitchFamily="50" charset="-128"/>
                        </a:rPr>
                        <a:t>気象予測</a:t>
                      </a:r>
                      <a:r>
                        <a:rPr kumimoji="1" lang="en-US" altLang="ja-JP" sz="1200" b="0" dirty="0">
                          <a:latin typeface="Meiryo UI" panose="020B0604030504040204" pitchFamily="50" charset="-128"/>
                          <a:ea typeface="Meiryo UI" panose="020B0604030504040204" pitchFamily="50" charset="-128"/>
                        </a:rPr>
                        <a:t>: </a:t>
                      </a:r>
                      <a:r>
                        <a:rPr kumimoji="1" lang="ja-JP" altLang="en-US" sz="1200" b="0" dirty="0">
                          <a:latin typeface="Meiryo UI" panose="020B0604030504040204" pitchFamily="50" charset="-128"/>
                          <a:ea typeface="Meiryo UI" panose="020B0604030504040204" pitchFamily="50" charset="-128"/>
                        </a:rPr>
                        <a:t>気温や降水量などの気象データを基に、将来の天気を予測</a:t>
                      </a:r>
                      <a:endParaRPr kumimoji="1" lang="en-US" altLang="ja-JP" sz="1200" b="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200" b="1" dirty="0">
                          <a:latin typeface="Meiryo UI" panose="020B0604030504040204" pitchFamily="50" charset="-128"/>
                          <a:ea typeface="Meiryo UI" panose="020B0604030504040204" pitchFamily="50" charset="-128"/>
                        </a:rPr>
                        <a:t>株価予測</a:t>
                      </a:r>
                      <a:r>
                        <a:rPr kumimoji="1" lang="en-US" altLang="ja-JP" sz="1200" b="0" dirty="0">
                          <a:latin typeface="Meiryo UI" panose="020B0604030504040204" pitchFamily="50" charset="-128"/>
                          <a:ea typeface="Meiryo UI" panose="020B0604030504040204" pitchFamily="50" charset="-128"/>
                        </a:rPr>
                        <a:t>: </a:t>
                      </a:r>
                      <a:r>
                        <a:rPr kumimoji="1" lang="ja-JP" altLang="en-US" sz="1200" b="0" dirty="0">
                          <a:latin typeface="Meiryo UI" panose="020B0604030504040204" pitchFamily="50" charset="-128"/>
                          <a:ea typeface="Meiryo UI" panose="020B0604030504040204" pitchFamily="50" charset="-128"/>
                        </a:rPr>
                        <a:t>金融市場で、過去の株価データを基に将来の株価を予測</a:t>
                      </a:r>
                      <a:endParaRPr kumimoji="1" lang="en-US" altLang="ja-JP" sz="1200" b="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200" b="1" dirty="0">
                          <a:latin typeface="Meiryo UI" panose="020B0604030504040204" pitchFamily="50" charset="-128"/>
                          <a:ea typeface="Meiryo UI" panose="020B0604030504040204" pitchFamily="50" charset="-128"/>
                        </a:rPr>
                        <a:t>医療分野</a:t>
                      </a:r>
                      <a:r>
                        <a:rPr kumimoji="1" lang="en-US" altLang="ja-JP" sz="1200" b="0" dirty="0">
                          <a:latin typeface="Meiryo UI" panose="020B0604030504040204" pitchFamily="50" charset="-128"/>
                          <a:ea typeface="Meiryo UI" panose="020B0604030504040204" pitchFamily="50" charset="-128"/>
                        </a:rPr>
                        <a:t>: </a:t>
                      </a:r>
                      <a:r>
                        <a:rPr kumimoji="1" lang="ja-JP" altLang="en-US" sz="1200" b="0" dirty="0">
                          <a:latin typeface="Meiryo UI" panose="020B0604030504040204" pitchFamily="50" charset="-128"/>
                          <a:ea typeface="Meiryo UI" panose="020B0604030504040204" pitchFamily="50" charset="-128"/>
                        </a:rPr>
                        <a:t>患者の病状進行や治療効果を予測するために使用（例：血糖値の変動予測や病気の進行予測など）</a:t>
                      </a:r>
                      <a:endParaRPr kumimoji="1" lang="en-US" altLang="ja-JP" sz="1200" b="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6875479"/>
                  </a:ext>
                </a:extLst>
              </a:tr>
              <a:tr h="370840">
                <a:tc vMerge="1">
                  <a:txBody>
                    <a:bodyPr/>
                    <a:lstStyle/>
                    <a:p>
                      <a:endParaRPr kumimoji="1" lang="ja-JP" altLang="en-US"/>
                    </a:p>
                  </a:txBody>
                  <a:tcPr/>
                </a:tc>
                <a:tc>
                  <a:txBody>
                    <a:bodyPr/>
                    <a:lstStyle/>
                    <a:p>
                      <a:r>
                        <a:rPr kumimoji="1" lang="ja-JP" altLang="en-US" sz="1200" b="0" dirty="0">
                          <a:latin typeface="Meiryo UI" panose="020B0604030504040204" pitchFamily="50" charset="-128"/>
                          <a:ea typeface="Meiryo UI" panose="020B0604030504040204" pitchFamily="50" charset="-128"/>
                        </a:rPr>
                        <a:t>深層学習モデル</a:t>
                      </a:r>
                    </a:p>
                  </a:txBody>
                  <a:tcPr/>
                </a:tc>
                <a:tc>
                  <a:txBody>
                    <a:bodyPr/>
                    <a:lstStyle/>
                    <a:p>
                      <a:r>
                        <a:rPr kumimoji="1" lang="ja-JP" altLang="en-US" sz="1200" b="0" dirty="0">
                          <a:latin typeface="Meiryo UI" panose="020B0604030504040204" pitchFamily="50" charset="-128"/>
                          <a:ea typeface="Meiryo UI" panose="020B0604030504040204" pitchFamily="50" charset="-128"/>
                        </a:rPr>
                        <a:t>データから特徴を自動的に抽出し、パターンを学習します。従来の機械学習では、人間が特徴量を設計する必要がありましたが、深層学習ではこのプロセスが自動化されます。計算コストが高い、大量のデータが必要、解釈性が低いなどの問題点もあります。</a:t>
                      </a:r>
                      <a:r>
                        <a:rPr kumimoji="1" lang="en-US" altLang="ja-JP" sz="1200" b="0" dirty="0">
                          <a:latin typeface="Meiryo UI" panose="020B0604030504040204" pitchFamily="50" charset="-128"/>
                          <a:ea typeface="Meiryo UI" panose="020B0604030504040204" pitchFamily="50" charset="-128"/>
                        </a:rPr>
                        <a:t> </a:t>
                      </a:r>
                      <a:endParaRPr kumimoji="1" lang="ja-JP" altLang="en-US" sz="1200" b="0" dirty="0">
                        <a:latin typeface="Meiryo UI" panose="020B0604030504040204" pitchFamily="50" charset="-128"/>
                        <a:ea typeface="Meiryo UI" panose="020B0604030504040204" pitchFamily="50" charset="-128"/>
                      </a:endParaRPr>
                    </a:p>
                  </a:txBody>
                  <a:tcPr/>
                </a:tc>
                <a:tc vMerge="1">
                  <a:txBody>
                    <a:bodyPr/>
                    <a:lstStyle/>
                    <a:p>
                      <a:pPr marL="171450" indent="-171450">
                        <a:buFont typeface="Arial" panose="020B0604020202020204" pitchFamily="34" charset="0"/>
                        <a:buChar char="•"/>
                      </a:pPr>
                      <a:endParaRPr kumimoji="1" lang="ja-JP" altLang="en-US" sz="1200" b="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857449357"/>
                  </a:ext>
                </a:extLst>
              </a:tr>
              <a:tr h="370840">
                <a:tc vMerge="1">
                  <a:txBody>
                    <a:bodyPr/>
                    <a:lstStyle/>
                    <a:p>
                      <a:endParaRPr kumimoji="1" lang="ja-JP" altLang="en-US"/>
                    </a:p>
                  </a:txBody>
                  <a:tcPr/>
                </a:tc>
                <a:tc>
                  <a:txBody>
                    <a:bodyPr/>
                    <a:lstStyle/>
                    <a:p>
                      <a:r>
                        <a:rPr kumimoji="1" lang="ja-JP" altLang="en-US" sz="1200" b="0" dirty="0">
                          <a:latin typeface="Meiryo UI" panose="020B0604030504040204" pitchFamily="50" charset="-128"/>
                          <a:ea typeface="Meiryo UI" panose="020B0604030504040204" pitchFamily="50" charset="-128"/>
                        </a:rPr>
                        <a:t>決定木</a:t>
                      </a:r>
                    </a:p>
                  </a:txBody>
                  <a:tcPr/>
                </a:tc>
                <a:tc>
                  <a:txBody>
                    <a:bodyPr/>
                    <a:lstStyle/>
                    <a:p>
                      <a:r>
                        <a:rPr kumimoji="1" lang="ja-JP" altLang="en-US" sz="1200" b="0" dirty="0">
                          <a:latin typeface="Meiryo UI" panose="020B0604030504040204" pitchFamily="50" charset="-128"/>
                          <a:ea typeface="Meiryo UI" panose="020B0604030504040204" pitchFamily="50" charset="-128"/>
                        </a:rPr>
                        <a:t>データを木構造で表現し、各ノードでデータを分割していくことで予測を行います。木の根（ルート）から始まり、各内部ノードでデータを分割し、葉（リーフ）ノードで最終的な予測結果を出します。分割基準には、ジニ不純度やエントロピーなどが用いられます。過学習を起こしやすく、木が過度に分岐することがあり、線形性のあるデータには適していないとう問題点もあります。</a:t>
                      </a:r>
                    </a:p>
                  </a:txBody>
                  <a:tcPr/>
                </a:tc>
                <a:tc vMerge="1">
                  <a:txBody>
                    <a:bodyPr/>
                    <a:lstStyle/>
                    <a:p>
                      <a:pPr marL="171450" indent="-171450">
                        <a:buFont typeface="Arial" panose="020B0604020202020204" pitchFamily="34" charset="0"/>
                        <a:buChar char="•"/>
                      </a:pPr>
                      <a:endParaRPr kumimoji="1" lang="ja-JP" altLang="en-US" sz="1200" b="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3583845560"/>
                  </a:ext>
                </a:extLst>
              </a:tr>
              <a:tr h="370840">
                <a:tc vMerge="1">
                  <a:txBody>
                    <a:bodyPr/>
                    <a:lstStyle/>
                    <a:p>
                      <a:endParaRPr kumimoji="1" lang="ja-JP" altLang="en-US"/>
                    </a:p>
                  </a:txBody>
                  <a:tcPr/>
                </a:tc>
                <a:tc>
                  <a:txBody>
                    <a:bodyPr/>
                    <a:lstStyle/>
                    <a:p>
                      <a:r>
                        <a:rPr kumimoji="1" lang="ja-JP" altLang="en-US" sz="1200" b="0" dirty="0">
                          <a:latin typeface="Meiryo UI" panose="020B0604030504040204" pitchFamily="50" charset="-128"/>
                          <a:ea typeface="Meiryo UI" panose="020B0604030504040204" pitchFamily="50" charset="-128"/>
                        </a:rPr>
                        <a:t>サポートベクターマシン</a:t>
                      </a:r>
                      <a:endParaRPr kumimoji="1" lang="en-US" altLang="ja-JP" sz="1200" b="0" dirty="0">
                        <a:latin typeface="Meiryo UI" panose="020B0604030504040204" pitchFamily="50" charset="-128"/>
                        <a:ea typeface="Meiryo UI" panose="020B0604030504040204" pitchFamily="50" charset="-128"/>
                      </a:endParaRPr>
                    </a:p>
                    <a:p>
                      <a:r>
                        <a:rPr kumimoji="1" lang="ja-JP" altLang="en-US" sz="1200" b="0" dirty="0">
                          <a:latin typeface="Meiryo UI" panose="020B0604030504040204" pitchFamily="50" charset="-128"/>
                          <a:ea typeface="Meiryo UI" panose="020B0604030504040204" pitchFamily="50" charset="-128"/>
                        </a:rPr>
                        <a:t>モデル</a:t>
                      </a:r>
                    </a:p>
                  </a:txBody>
                  <a:tcPr/>
                </a:tc>
                <a:tc>
                  <a:txBody>
                    <a:bodyPr/>
                    <a:lstStyle/>
                    <a:p>
                      <a:r>
                        <a:rPr kumimoji="1" lang="ja-JP" altLang="en-US" sz="1200" b="0" dirty="0">
                          <a:latin typeface="Meiryo UI" panose="020B0604030504040204" pitchFamily="50" charset="-128"/>
                          <a:ea typeface="Meiryo UI" panose="020B0604030504040204" pitchFamily="50" charset="-128"/>
                        </a:rPr>
                        <a:t>異なるクラスのデータ点を分離する最適な境界線（ハイパープレーン）を見つけ、マージン（境界線と最も近いデータ点との距離）を最大化するように設定されます。</a:t>
                      </a:r>
                      <a:r>
                        <a:rPr kumimoji="1" lang="en-US" altLang="ja-JP" sz="1200" b="0" dirty="0">
                          <a:latin typeface="Meiryo UI" panose="020B0604030504040204" pitchFamily="50" charset="-128"/>
                          <a:ea typeface="Meiryo UI" panose="020B0604030504040204" pitchFamily="50" charset="-128"/>
                        </a:rPr>
                        <a:t>SVM</a:t>
                      </a:r>
                      <a:r>
                        <a:rPr kumimoji="1" lang="ja-JP" altLang="en-US" sz="1200" b="0" dirty="0">
                          <a:latin typeface="Meiryo UI" panose="020B0604030504040204" pitchFamily="50" charset="-128"/>
                          <a:ea typeface="Meiryo UI" panose="020B0604030504040204" pitchFamily="50" charset="-128"/>
                        </a:rPr>
                        <a:t>は、ノイズに対してロバストな予測を行うことができ、高い汎化性能を示します。計算コストが高く、大規模データセットには適さない場合がある。</a:t>
                      </a:r>
                    </a:p>
                    <a:p>
                      <a:r>
                        <a:rPr kumimoji="1" lang="ja-JP" altLang="en-US" sz="1200" b="0" dirty="0">
                          <a:latin typeface="Meiryo UI" panose="020B0604030504040204" pitchFamily="50" charset="-128"/>
                          <a:ea typeface="Meiryo UI" panose="020B0604030504040204" pitchFamily="50" charset="-128"/>
                        </a:rPr>
                        <a:t>モデルの解釈が難しいことがあります。</a:t>
                      </a:r>
                    </a:p>
                  </a:txBody>
                  <a:tcPr/>
                </a:tc>
                <a:tc vMerge="1">
                  <a:txBody>
                    <a:bodyPr/>
                    <a:lstStyle/>
                    <a:p>
                      <a:pPr marL="171450" indent="-171450">
                        <a:buFont typeface="Arial" panose="020B0604020202020204" pitchFamily="34" charset="0"/>
                        <a:buChar char="•"/>
                      </a:pPr>
                      <a:endParaRPr kumimoji="1" lang="ja-JP" altLang="en-US" sz="1200" b="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3872536069"/>
                  </a:ext>
                </a:extLst>
              </a:tr>
            </a:tbl>
          </a:graphicData>
        </a:graphic>
      </p:graphicFrame>
      <p:sp>
        <p:nvSpPr>
          <p:cNvPr id="5" name="スライド番号プレースホルダー 4">
            <a:extLst>
              <a:ext uri="{FF2B5EF4-FFF2-40B4-BE49-F238E27FC236}">
                <a16:creationId xmlns:a16="http://schemas.microsoft.com/office/drawing/2014/main" id="{93404049-CC08-E77D-D375-2AD97629A0A8}"/>
              </a:ext>
            </a:extLst>
          </p:cNvPr>
          <p:cNvSpPr>
            <a:spLocks noGrp="1"/>
          </p:cNvSpPr>
          <p:nvPr>
            <p:ph type="sldNum" sz="quarter" idx="12"/>
          </p:nvPr>
        </p:nvSpPr>
        <p:spPr/>
        <p:txBody>
          <a:bodyPr/>
          <a:lstStyle/>
          <a:p>
            <a:fld id="{2977F5E9-0479-47A0-9E51-109E0858BCF2}" type="slidenum">
              <a:rPr kumimoji="1" lang="ja-JP" altLang="en-US" smtClean="0"/>
              <a:t>12</a:t>
            </a:fld>
            <a:endParaRPr kumimoji="1" lang="ja-JP" altLang="en-US"/>
          </a:p>
        </p:txBody>
      </p:sp>
    </p:spTree>
    <p:extLst>
      <p:ext uri="{BB962C8B-B14F-4D97-AF65-F5344CB8AC3E}">
        <p14:creationId xmlns:p14="http://schemas.microsoft.com/office/powerpoint/2010/main" val="2958803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530FCD-5A86-6C2E-9C33-2AFF0D87DD61}"/>
              </a:ext>
            </a:extLst>
          </p:cNvPr>
          <p:cNvSpPr>
            <a:spLocks noGrp="1"/>
          </p:cNvSpPr>
          <p:nvPr>
            <p:ph type="title"/>
          </p:nvPr>
        </p:nvSpPr>
        <p:spPr/>
        <p:txBody>
          <a:bodyPr/>
          <a:lstStyle/>
          <a:p>
            <a:r>
              <a:rPr kumimoji="1" lang="ja-JP" altLang="en-US" b="1" dirty="0"/>
              <a:t>企業が</a:t>
            </a:r>
            <a:r>
              <a:rPr kumimoji="1" lang="en-US" altLang="ja-JP" b="1" dirty="0"/>
              <a:t>AI</a:t>
            </a:r>
            <a:r>
              <a:rPr kumimoji="1" lang="ja-JP" altLang="en-US" b="1" dirty="0"/>
              <a:t>を使用するときの例　</a:t>
            </a:r>
            <a:r>
              <a:rPr kumimoji="1" lang="en-US" altLang="ja-JP" b="1" dirty="0"/>
              <a:t>RAG</a:t>
            </a:r>
            <a:endParaRPr kumimoji="1" lang="ja-JP" altLang="en-US" b="1" dirty="0"/>
          </a:p>
        </p:txBody>
      </p:sp>
      <p:sp>
        <p:nvSpPr>
          <p:cNvPr id="3" name="テキスト プレースホルダー 2">
            <a:extLst>
              <a:ext uri="{FF2B5EF4-FFF2-40B4-BE49-F238E27FC236}">
                <a16:creationId xmlns:a16="http://schemas.microsoft.com/office/drawing/2014/main" id="{96AE88C7-105C-78E4-B44D-CEFEEEBF5BB1}"/>
              </a:ext>
            </a:extLst>
          </p:cNvPr>
          <p:cNvSpPr>
            <a:spLocks noGrp="1"/>
          </p:cNvSpPr>
          <p:nvPr>
            <p:ph type="body" sz="quarter" idx="13"/>
          </p:nvPr>
        </p:nvSpPr>
        <p:spPr/>
        <p:txBody>
          <a:bodyPr/>
          <a:lstStyle/>
          <a:p>
            <a:r>
              <a:rPr kumimoji="1" lang="ja-JP" altLang="en-US" dirty="0"/>
              <a:t>７ー１．</a:t>
            </a:r>
            <a:r>
              <a:rPr kumimoji="1" lang="en-US" altLang="ja-JP" dirty="0"/>
              <a:t>AI</a:t>
            </a:r>
            <a:r>
              <a:rPr kumimoji="1" lang="ja-JP" altLang="en-US" dirty="0"/>
              <a:t>の構築と運用</a:t>
            </a:r>
          </a:p>
        </p:txBody>
      </p:sp>
      <p:grpSp>
        <p:nvGrpSpPr>
          <p:cNvPr id="26" name="グループ化 25">
            <a:extLst>
              <a:ext uri="{FF2B5EF4-FFF2-40B4-BE49-F238E27FC236}">
                <a16:creationId xmlns:a16="http://schemas.microsoft.com/office/drawing/2014/main" id="{2E2C5B02-C34F-79B2-5BDD-100125D45647}"/>
              </a:ext>
            </a:extLst>
          </p:cNvPr>
          <p:cNvGrpSpPr/>
          <p:nvPr/>
        </p:nvGrpSpPr>
        <p:grpSpPr>
          <a:xfrm>
            <a:off x="3112994" y="1860176"/>
            <a:ext cx="4835339" cy="4108077"/>
            <a:chOff x="1701053" y="1692088"/>
            <a:chExt cx="4835339" cy="4108077"/>
          </a:xfrm>
        </p:grpSpPr>
        <p:sp>
          <p:nvSpPr>
            <p:cNvPr id="4" name="正方形/長方形 3">
              <a:extLst>
                <a:ext uri="{FF2B5EF4-FFF2-40B4-BE49-F238E27FC236}">
                  <a16:creationId xmlns:a16="http://schemas.microsoft.com/office/drawing/2014/main" id="{B8D7D6A6-3764-A66F-566D-918AD20B44BC}"/>
                </a:ext>
              </a:extLst>
            </p:cNvPr>
            <p:cNvSpPr/>
            <p:nvPr/>
          </p:nvSpPr>
          <p:spPr>
            <a:xfrm>
              <a:off x="1701053" y="3005417"/>
              <a:ext cx="712694" cy="1492624"/>
            </a:xfrm>
            <a:prstGeom prst="rect">
              <a:avLst/>
            </a:prstGeom>
            <a:solidFill>
              <a:schemeClr val="bg1"/>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vert="eaVert" rtlCol="0" anchor="ctr"/>
            <a:lstStyle/>
            <a:p>
              <a:pPr algn="ctr"/>
              <a:r>
                <a:rPr kumimoji="1" lang="ja-JP" altLang="en-US" sz="1600" dirty="0">
                  <a:solidFill>
                    <a:schemeClr val="tx1"/>
                  </a:solidFill>
                  <a:latin typeface="Meiryo UI" panose="020B0604030504040204" pitchFamily="50" charset="-128"/>
                  <a:ea typeface="Meiryo UI" panose="020B0604030504040204" pitchFamily="50" charset="-128"/>
                </a:rPr>
                <a:t>ユーザー</a:t>
              </a:r>
            </a:p>
          </p:txBody>
        </p:sp>
        <p:sp>
          <p:nvSpPr>
            <p:cNvPr id="5" name="正方形/長方形 4">
              <a:extLst>
                <a:ext uri="{FF2B5EF4-FFF2-40B4-BE49-F238E27FC236}">
                  <a16:creationId xmlns:a16="http://schemas.microsoft.com/office/drawing/2014/main" id="{790BCAB5-4803-014A-7FC8-2D12C339B272}"/>
                </a:ext>
              </a:extLst>
            </p:cNvPr>
            <p:cNvSpPr/>
            <p:nvPr/>
          </p:nvSpPr>
          <p:spPr>
            <a:xfrm>
              <a:off x="3695700" y="3005417"/>
              <a:ext cx="1727947" cy="1492624"/>
            </a:xfrm>
            <a:prstGeom prst="rect">
              <a:avLst/>
            </a:prstGeom>
            <a:solidFill>
              <a:schemeClr val="bg1"/>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solidFill>
                    <a:schemeClr val="tx1"/>
                  </a:solidFill>
                  <a:latin typeface="Meiryo UI" panose="020B0604030504040204" pitchFamily="50" charset="-128"/>
                  <a:ea typeface="Meiryo UI" panose="020B0604030504040204" pitchFamily="50" charset="-128"/>
                </a:rPr>
                <a:t>アプリケーション</a:t>
              </a:r>
            </a:p>
          </p:txBody>
        </p:sp>
        <p:sp>
          <p:nvSpPr>
            <p:cNvPr id="6" name="正方形/長方形 5">
              <a:extLst>
                <a:ext uri="{FF2B5EF4-FFF2-40B4-BE49-F238E27FC236}">
                  <a16:creationId xmlns:a16="http://schemas.microsoft.com/office/drawing/2014/main" id="{1537A810-0586-9CF2-F4A2-EA6EAF14D791}"/>
                </a:ext>
              </a:extLst>
            </p:cNvPr>
            <p:cNvSpPr/>
            <p:nvPr/>
          </p:nvSpPr>
          <p:spPr>
            <a:xfrm>
              <a:off x="3695700" y="5168153"/>
              <a:ext cx="1727947" cy="632012"/>
            </a:xfrm>
            <a:prstGeom prst="rect">
              <a:avLst/>
            </a:prstGeom>
            <a:solidFill>
              <a:schemeClr val="bg1"/>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solidFill>
                    <a:schemeClr val="tx1"/>
                  </a:solidFill>
                  <a:latin typeface="Meiryo UI" panose="020B0604030504040204" pitchFamily="50" charset="-128"/>
                  <a:ea typeface="Meiryo UI" panose="020B0604030504040204" pitchFamily="50" charset="-128"/>
                </a:rPr>
                <a:t>独自データ</a:t>
              </a:r>
            </a:p>
          </p:txBody>
        </p:sp>
        <p:sp>
          <p:nvSpPr>
            <p:cNvPr id="7" name="正方形/長方形 6">
              <a:extLst>
                <a:ext uri="{FF2B5EF4-FFF2-40B4-BE49-F238E27FC236}">
                  <a16:creationId xmlns:a16="http://schemas.microsoft.com/office/drawing/2014/main" id="{272D8667-E534-B2B9-4ED2-C59E48933B75}"/>
                </a:ext>
              </a:extLst>
            </p:cNvPr>
            <p:cNvSpPr/>
            <p:nvPr/>
          </p:nvSpPr>
          <p:spPr>
            <a:xfrm>
              <a:off x="3695699" y="1692088"/>
              <a:ext cx="1727947" cy="632012"/>
            </a:xfrm>
            <a:prstGeom prst="rect">
              <a:avLst/>
            </a:prstGeom>
            <a:solidFill>
              <a:schemeClr val="bg1"/>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a:solidFill>
                    <a:schemeClr val="tx1"/>
                  </a:solidFill>
                  <a:latin typeface="Meiryo UI" panose="020B0604030504040204" pitchFamily="50" charset="-128"/>
                  <a:ea typeface="Meiryo UI" panose="020B0604030504040204" pitchFamily="50" charset="-128"/>
                </a:rPr>
                <a:t>LLM</a:t>
              </a:r>
              <a:endParaRPr kumimoji="1" lang="ja-JP" altLang="en-US" sz="1600" dirty="0">
                <a:solidFill>
                  <a:schemeClr val="tx1"/>
                </a:solidFill>
                <a:latin typeface="Meiryo UI" panose="020B0604030504040204" pitchFamily="50" charset="-128"/>
                <a:ea typeface="Meiryo UI" panose="020B0604030504040204" pitchFamily="50" charset="-128"/>
              </a:endParaRPr>
            </a:p>
          </p:txBody>
        </p:sp>
        <p:cxnSp>
          <p:nvCxnSpPr>
            <p:cNvPr id="9" name="直線矢印コネクタ 8">
              <a:extLst>
                <a:ext uri="{FF2B5EF4-FFF2-40B4-BE49-F238E27FC236}">
                  <a16:creationId xmlns:a16="http://schemas.microsoft.com/office/drawing/2014/main" id="{587C7D41-0994-936D-6899-E269942F9E17}"/>
                </a:ext>
              </a:extLst>
            </p:cNvPr>
            <p:cNvCxnSpPr/>
            <p:nvPr/>
          </p:nvCxnSpPr>
          <p:spPr>
            <a:xfrm>
              <a:off x="2413747" y="3429000"/>
              <a:ext cx="1281952" cy="0"/>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1" name="直線矢印コネクタ 10">
              <a:extLst>
                <a:ext uri="{FF2B5EF4-FFF2-40B4-BE49-F238E27FC236}">
                  <a16:creationId xmlns:a16="http://schemas.microsoft.com/office/drawing/2014/main" id="{432553C6-979A-E41B-FF67-A64ADD5FA5E1}"/>
                </a:ext>
              </a:extLst>
            </p:cNvPr>
            <p:cNvCxnSpPr/>
            <p:nvPr/>
          </p:nvCxnSpPr>
          <p:spPr>
            <a:xfrm>
              <a:off x="4175312" y="4498041"/>
              <a:ext cx="0" cy="670112"/>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3" name="直線矢印コネクタ 12">
              <a:extLst>
                <a:ext uri="{FF2B5EF4-FFF2-40B4-BE49-F238E27FC236}">
                  <a16:creationId xmlns:a16="http://schemas.microsoft.com/office/drawing/2014/main" id="{BB241AFE-7033-2026-DA3E-9FD43A340798}"/>
                </a:ext>
              </a:extLst>
            </p:cNvPr>
            <p:cNvCxnSpPr/>
            <p:nvPr/>
          </p:nvCxnSpPr>
          <p:spPr>
            <a:xfrm flipV="1">
              <a:off x="5062818" y="4498041"/>
              <a:ext cx="0" cy="670112"/>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5" name="直線矢印コネクタ 14">
              <a:extLst>
                <a:ext uri="{FF2B5EF4-FFF2-40B4-BE49-F238E27FC236}">
                  <a16:creationId xmlns:a16="http://schemas.microsoft.com/office/drawing/2014/main" id="{32E12F6B-4103-D6DF-0728-1D0C97B65644}"/>
                </a:ext>
              </a:extLst>
            </p:cNvPr>
            <p:cNvCxnSpPr/>
            <p:nvPr/>
          </p:nvCxnSpPr>
          <p:spPr>
            <a:xfrm flipV="1">
              <a:off x="5062818" y="2324100"/>
              <a:ext cx="0" cy="681317"/>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 name="直線矢印コネクタ 16">
              <a:extLst>
                <a:ext uri="{FF2B5EF4-FFF2-40B4-BE49-F238E27FC236}">
                  <a16:creationId xmlns:a16="http://schemas.microsoft.com/office/drawing/2014/main" id="{8609CF75-7ACC-8AAC-50AC-D7F6763C54CC}"/>
                </a:ext>
              </a:extLst>
            </p:cNvPr>
            <p:cNvCxnSpPr/>
            <p:nvPr/>
          </p:nvCxnSpPr>
          <p:spPr>
            <a:xfrm>
              <a:off x="4101353" y="2324100"/>
              <a:ext cx="0" cy="681317"/>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9" name="直線矢印コネクタ 18">
              <a:extLst>
                <a:ext uri="{FF2B5EF4-FFF2-40B4-BE49-F238E27FC236}">
                  <a16:creationId xmlns:a16="http://schemas.microsoft.com/office/drawing/2014/main" id="{F4428111-9EFE-E23E-7FB5-246DBF86DC02}"/>
                </a:ext>
              </a:extLst>
            </p:cNvPr>
            <p:cNvCxnSpPr/>
            <p:nvPr/>
          </p:nvCxnSpPr>
          <p:spPr>
            <a:xfrm flipH="1">
              <a:off x="2413747" y="4134971"/>
              <a:ext cx="1281952" cy="0"/>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0" name="テキスト ボックス 19">
              <a:extLst>
                <a:ext uri="{FF2B5EF4-FFF2-40B4-BE49-F238E27FC236}">
                  <a16:creationId xmlns:a16="http://schemas.microsoft.com/office/drawing/2014/main" id="{FC84B08C-49B7-D3CD-D893-DBC974D69634}"/>
                </a:ext>
              </a:extLst>
            </p:cNvPr>
            <p:cNvSpPr txBox="1"/>
            <p:nvPr/>
          </p:nvSpPr>
          <p:spPr>
            <a:xfrm>
              <a:off x="2673722" y="3101790"/>
              <a:ext cx="1021977" cy="338554"/>
            </a:xfrm>
            <a:prstGeom prst="rect">
              <a:avLst/>
            </a:prstGeom>
            <a:noFill/>
          </p:spPr>
          <p:txBody>
            <a:bodyPr wrap="square" rtlCol="0">
              <a:spAutoFit/>
            </a:bodyPr>
            <a:lstStyle/>
            <a:p>
              <a:r>
                <a:rPr kumimoji="1" lang="ja-JP" altLang="en-US" sz="1600" dirty="0">
                  <a:latin typeface="Meiryo UI" panose="020B0604030504040204" pitchFamily="50" charset="-128"/>
                  <a:ea typeface="Meiryo UI" panose="020B0604030504040204" pitchFamily="50" charset="-128"/>
                </a:rPr>
                <a:t>①質問</a:t>
              </a:r>
              <a:r>
                <a:rPr kumimoji="1" lang="en-US" altLang="ja-JP" sz="1600" baseline="30000" dirty="0">
                  <a:latin typeface="Meiryo UI" panose="020B0604030504040204" pitchFamily="50" charset="-128"/>
                  <a:ea typeface="Meiryo UI" panose="020B0604030504040204" pitchFamily="50" charset="-128"/>
                </a:rPr>
                <a:t>※</a:t>
              </a:r>
              <a:endParaRPr kumimoji="1" lang="ja-JP" altLang="en-US" sz="1600" baseline="30000" dirty="0">
                <a:latin typeface="Meiryo UI" panose="020B0604030504040204" pitchFamily="50" charset="-128"/>
                <a:ea typeface="Meiryo UI" panose="020B0604030504040204" pitchFamily="50" charset="-128"/>
              </a:endParaRPr>
            </a:p>
          </p:txBody>
        </p:sp>
        <p:sp>
          <p:nvSpPr>
            <p:cNvPr id="21" name="テキスト ボックス 20">
              <a:extLst>
                <a:ext uri="{FF2B5EF4-FFF2-40B4-BE49-F238E27FC236}">
                  <a16:creationId xmlns:a16="http://schemas.microsoft.com/office/drawing/2014/main" id="{9E39BA5D-1D08-4262-33A0-1AF00BAAE3B0}"/>
                </a:ext>
              </a:extLst>
            </p:cNvPr>
            <p:cNvSpPr txBox="1"/>
            <p:nvPr/>
          </p:nvSpPr>
          <p:spPr>
            <a:xfrm>
              <a:off x="3357280" y="4676077"/>
              <a:ext cx="1021977" cy="338554"/>
            </a:xfrm>
            <a:prstGeom prst="rect">
              <a:avLst/>
            </a:prstGeom>
            <a:noFill/>
          </p:spPr>
          <p:txBody>
            <a:bodyPr wrap="square" rtlCol="0">
              <a:spAutoFit/>
            </a:bodyPr>
            <a:lstStyle/>
            <a:p>
              <a:r>
                <a:rPr lang="ja-JP" altLang="en-US" sz="1600" dirty="0">
                  <a:latin typeface="Meiryo UI" panose="020B0604030504040204" pitchFamily="50" charset="-128"/>
                  <a:ea typeface="Meiryo UI" panose="020B0604030504040204" pitchFamily="50" charset="-128"/>
                </a:rPr>
                <a:t>②検索</a:t>
              </a:r>
              <a:endParaRPr kumimoji="1" lang="ja-JP" altLang="en-US" sz="1600" dirty="0">
                <a:latin typeface="Meiryo UI" panose="020B0604030504040204" pitchFamily="50" charset="-128"/>
                <a:ea typeface="Meiryo UI" panose="020B0604030504040204" pitchFamily="50" charset="-128"/>
              </a:endParaRPr>
            </a:p>
          </p:txBody>
        </p:sp>
        <p:sp>
          <p:nvSpPr>
            <p:cNvPr id="22" name="テキスト ボックス 21">
              <a:extLst>
                <a:ext uri="{FF2B5EF4-FFF2-40B4-BE49-F238E27FC236}">
                  <a16:creationId xmlns:a16="http://schemas.microsoft.com/office/drawing/2014/main" id="{FAC5EA5D-4CEF-E084-4DC6-D923EB61A4CA}"/>
                </a:ext>
              </a:extLst>
            </p:cNvPr>
            <p:cNvSpPr txBox="1"/>
            <p:nvPr/>
          </p:nvSpPr>
          <p:spPr>
            <a:xfrm>
              <a:off x="5062818" y="4651563"/>
              <a:ext cx="1351432" cy="338554"/>
            </a:xfrm>
            <a:prstGeom prst="rect">
              <a:avLst/>
            </a:prstGeom>
            <a:noFill/>
          </p:spPr>
          <p:txBody>
            <a:bodyPr wrap="square" rtlCol="0">
              <a:spAutoFit/>
            </a:bodyPr>
            <a:lstStyle/>
            <a:p>
              <a:r>
                <a:rPr lang="ja-JP" altLang="en-US" sz="1600" dirty="0">
                  <a:latin typeface="Meiryo UI" panose="020B0604030504040204" pitchFamily="50" charset="-128"/>
                  <a:ea typeface="Meiryo UI" panose="020B0604030504040204" pitchFamily="50" charset="-128"/>
                </a:rPr>
                <a:t>③検索結果</a:t>
              </a:r>
              <a:endParaRPr kumimoji="1" lang="ja-JP" altLang="en-US" sz="1600" dirty="0">
                <a:latin typeface="Meiryo UI" panose="020B0604030504040204" pitchFamily="50" charset="-128"/>
                <a:ea typeface="Meiryo UI" panose="020B0604030504040204" pitchFamily="50" charset="-128"/>
              </a:endParaRPr>
            </a:p>
          </p:txBody>
        </p:sp>
        <p:sp>
          <p:nvSpPr>
            <p:cNvPr id="23" name="テキスト ボックス 22">
              <a:extLst>
                <a:ext uri="{FF2B5EF4-FFF2-40B4-BE49-F238E27FC236}">
                  <a16:creationId xmlns:a16="http://schemas.microsoft.com/office/drawing/2014/main" id="{1C9A1BD4-FED4-769E-1604-D8BC6F842A8B}"/>
                </a:ext>
              </a:extLst>
            </p:cNvPr>
            <p:cNvSpPr txBox="1"/>
            <p:nvPr/>
          </p:nvSpPr>
          <p:spPr>
            <a:xfrm>
              <a:off x="5041527" y="2444259"/>
              <a:ext cx="1494865" cy="584775"/>
            </a:xfrm>
            <a:prstGeom prst="rect">
              <a:avLst/>
            </a:prstGeom>
            <a:noFill/>
          </p:spPr>
          <p:txBody>
            <a:bodyPr wrap="square" rtlCol="0">
              <a:spAutoFit/>
            </a:bodyPr>
            <a:lstStyle/>
            <a:p>
              <a:r>
                <a:rPr lang="ja-JP" altLang="en-US" sz="1600" dirty="0">
                  <a:latin typeface="Meiryo UI" panose="020B0604030504040204" pitchFamily="50" charset="-128"/>
                  <a:ea typeface="Meiryo UI" panose="020B0604030504040204" pitchFamily="50" charset="-128"/>
                </a:rPr>
                <a:t>④検索結果を含んだプロンプト</a:t>
              </a:r>
              <a:endParaRPr kumimoji="1" lang="ja-JP" altLang="en-US" sz="1600" dirty="0">
                <a:latin typeface="Meiryo UI" panose="020B0604030504040204" pitchFamily="50" charset="-128"/>
                <a:ea typeface="Meiryo UI" panose="020B0604030504040204" pitchFamily="50" charset="-128"/>
              </a:endParaRPr>
            </a:p>
          </p:txBody>
        </p:sp>
        <p:sp>
          <p:nvSpPr>
            <p:cNvPr id="24" name="テキスト ボックス 23">
              <a:extLst>
                <a:ext uri="{FF2B5EF4-FFF2-40B4-BE49-F238E27FC236}">
                  <a16:creationId xmlns:a16="http://schemas.microsoft.com/office/drawing/2014/main" id="{234210F2-7CB8-B878-B8F5-DCB67611EC84}"/>
                </a:ext>
              </a:extLst>
            </p:cNvPr>
            <p:cNvSpPr txBox="1"/>
            <p:nvPr/>
          </p:nvSpPr>
          <p:spPr>
            <a:xfrm>
              <a:off x="3357280" y="2477622"/>
              <a:ext cx="964826" cy="338554"/>
            </a:xfrm>
            <a:prstGeom prst="rect">
              <a:avLst/>
            </a:prstGeom>
            <a:noFill/>
          </p:spPr>
          <p:txBody>
            <a:bodyPr wrap="square" rtlCol="0">
              <a:spAutoFit/>
            </a:bodyPr>
            <a:lstStyle/>
            <a:p>
              <a:r>
                <a:rPr lang="ja-JP" altLang="en-US" sz="1600" dirty="0">
                  <a:latin typeface="Meiryo UI" panose="020B0604030504040204" pitchFamily="50" charset="-128"/>
                  <a:ea typeface="Meiryo UI" panose="020B0604030504040204" pitchFamily="50" charset="-128"/>
                </a:rPr>
                <a:t>⑤回答</a:t>
              </a:r>
              <a:endParaRPr kumimoji="1" lang="ja-JP" altLang="en-US" sz="1600" dirty="0">
                <a:latin typeface="Meiryo UI" panose="020B0604030504040204" pitchFamily="50" charset="-128"/>
                <a:ea typeface="Meiryo UI" panose="020B0604030504040204" pitchFamily="50" charset="-128"/>
              </a:endParaRPr>
            </a:p>
          </p:txBody>
        </p:sp>
        <p:sp>
          <p:nvSpPr>
            <p:cNvPr id="25" name="テキスト ボックス 24">
              <a:extLst>
                <a:ext uri="{FF2B5EF4-FFF2-40B4-BE49-F238E27FC236}">
                  <a16:creationId xmlns:a16="http://schemas.microsoft.com/office/drawing/2014/main" id="{94328465-783A-9B30-AFDB-023C16039BD4}"/>
                </a:ext>
              </a:extLst>
            </p:cNvPr>
            <p:cNvSpPr txBox="1"/>
            <p:nvPr/>
          </p:nvSpPr>
          <p:spPr>
            <a:xfrm>
              <a:off x="2673722" y="4130420"/>
              <a:ext cx="964826" cy="338554"/>
            </a:xfrm>
            <a:prstGeom prst="rect">
              <a:avLst/>
            </a:prstGeom>
            <a:noFill/>
          </p:spPr>
          <p:txBody>
            <a:bodyPr wrap="square" rtlCol="0">
              <a:spAutoFit/>
            </a:bodyPr>
            <a:lstStyle/>
            <a:p>
              <a:r>
                <a:rPr lang="ja-JP" altLang="en-US" sz="1600" dirty="0">
                  <a:latin typeface="Meiryo UI" panose="020B0604030504040204" pitchFamily="50" charset="-128"/>
                  <a:ea typeface="Meiryo UI" panose="020B0604030504040204" pitchFamily="50" charset="-128"/>
                </a:rPr>
                <a:t>⑥回答</a:t>
              </a:r>
              <a:endParaRPr kumimoji="1" lang="ja-JP" altLang="en-US" sz="1600" dirty="0">
                <a:latin typeface="Meiryo UI" panose="020B0604030504040204" pitchFamily="50" charset="-128"/>
                <a:ea typeface="Meiryo UI" panose="020B0604030504040204" pitchFamily="50" charset="-128"/>
              </a:endParaRPr>
            </a:p>
          </p:txBody>
        </p:sp>
      </p:grpSp>
      <p:sp>
        <p:nvSpPr>
          <p:cNvPr id="28" name="テキスト ボックス 27">
            <a:extLst>
              <a:ext uri="{FF2B5EF4-FFF2-40B4-BE49-F238E27FC236}">
                <a16:creationId xmlns:a16="http://schemas.microsoft.com/office/drawing/2014/main" id="{F8A506EB-E570-D401-4359-DC9CFAE37752}"/>
              </a:ext>
            </a:extLst>
          </p:cNvPr>
          <p:cNvSpPr txBox="1"/>
          <p:nvPr/>
        </p:nvSpPr>
        <p:spPr>
          <a:xfrm>
            <a:off x="477371" y="1021976"/>
            <a:ext cx="10307170" cy="584775"/>
          </a:xfrm>
          <a:prstGeom prst="rect">
            <a:avLst/>
          </a:prstGeom>
          <a:noFill/>
        </p:spPr>
        <p:txBody>
          <a:bodyPr wrap="square" rtlCol="0">
            <a:spAutoFit/>
          </a:bodyPr>
          <a:lstStyle/>
          <a:p>
            <a:r>
              <a:rPr kumimoji="1" lang="ja-JP" altLang="en-US" sz="1600" dirty="0">
                <a:latin typeface="Meiryo UI" panose="020B0604030504040204" pitchFamily="50" charset="-128"/>
                <a:ea typeface="Meiryo UI" panose="020B0604030504040204" pitchFamily="50" charset="-128"/>
              </a:rPr>
              <a:t>企業で</a:t>
            </a:r>
            <a:r>
              <a:rPr kumimoji="1" lang="en-US" altLang="ja-JP" sz="1600" dirty="0">
                <a:latin typeface="Meiryo UI" panose="020B0604030504040204" pitchFamily="50" charset="-128"/>
                <a:ea typeface="Meiryo UI" panose="020B0604030504040204" pitchFamily="50" charset="-128"/>
              </a:rPr>
              <a:t>AI</a:t>
            </a:r>
            <a:r>
              <a:rPr kumimoji="1" lang="ja-JP" altLang="en-US" sz="1600" dirty="0">
                <a:latin typeface="Meiryo UI" panose="020B0604030504040204" pitchFamily="50" charset="-128"/>
                <a:ea typeface="Meiryo UI" panose="020B0604030504040204" pitchFamily="50" charset="-128"/>
              </a:rPr>
              <a:t>を活用する際、社内の独自データを質問（プロンプト）に入れ込み、</a:t>
            </a:r>
            <a:r>
              <a:rPr kumimoji="1" lang="en-US" altLang="ja-JP" sz="1600" dirty="0">
                <a:latin typeface="Meiryo UI" panose="020B0604030504040204" pitchFamily="50" charset="-128"/>
                <a:ea typeface="Meiryo UI" panose="020B0604030504040204" pitchFamily="50" charset="-128"/>
              </a:rPr>
              <a:t>FAQ</a:t>
            </a:r>
            <a:r>
              <a:rPr kumimoji="1" lang="ja-JP" altLang="en-US" sz="1600" dirty="0">
                <a:latin typeface="Meiryo UI" panose="020B0604030504040204" pitchFamily="50" charset="-128"/>
                <a:ea typeface="Meiryo UI" panose="020B0604030504040204" pitchFamily="50" charset="-128"/>
              </a:rPr>
              <a:t>やチャットボットで使用しているケースが増えている。これはハルシネーションを抑止するだけでなく、より的確な回答を得る手段として有益である。</a:t>
            </a:r>
          </a:p>
        </p:txBody>
      </p:sp>
      <p:sp>
        <p:nvSpPr>
          <p:cNvPr id="31" name="テキスト ボックス 30">
            <a:extLst>
              <a:ext uri="{FF2B5EF4-FFF2-40B4-BE49-F238E27FC236}">
                <a16:creationId xmlns:a16="http://schemas.microsoft.com/office/drawing/2014/main" id="{D94A49FE-3E24-F81B-D2A7-F1982D6275E7}"/>
              </a:ext>
            </a:extLst>
          </p:cNvPr>
          <p:cNvSpPr txBox="1"/>
          <p:nvPr/>
        </p:nvSpPr>
        <p:spPr>
          <a:xfrm>
            <a:off x="3112994" y="2156473"/>
            <a:ext cx="1543050" cy="307777"/>
          </a:xfrm>
          <a:prstGeom prst="rect">
            <a:avLst/>
          </a:prstGeom>
          <a:noFill/>
        </p:spPr>
        <p:txBody>
          <a:bodyPr wrap="square">
            <a:spAutoFit/>
          </a:bodyPr>
          <a:lstStyle/>
          <a:p>
            <a:r>
              <a:rPr lang="ja-JP" altLang="en-US" sz="1400" dirty="0">
                <a:latin typeface="Meiryo UI" panose="020B0604030504040204" pitchFamily="50" charset="-128"/>
                <a:ea typeface="Meiryo UI" panose="020B0604030504040204" pitchFamily="50" charset="-128"/>
              </a:rPr>
              <a:t>追加学習が不要</a:t>
            </a:r>
          </a:p>
        </p:txBody>
      </p:sp>
      <p:sp>
        <p:nvSpPr>
          <p:cNvPr id="33" name="テキスト ボックス 32">
            <a:extLst>
              <a:ext uri="{FF2B5EF4-FFF2-40B4-BE49-F238E27FC236}">
                <a16:creationId xmlns:a16="http://schemas.microsoft.com/office/drawing/2014/main" id="{36315E29-EBAC-58BD-814C-8DF1DF5F1A0D}"/>
              </a:ext>
            </a:extLst>
          </p:cNvPr>
          <p:cNvSpPr txBox="1"/>
          <p:nvPr/>
        </p:nvSpPr>
        <p:spPr>
          <a:xfrm>
            <a:off x="1915929" y="5158205"/>
            <a:ext cx="2567826" cy="261610"/>
          </a:xfrm>
          <a:prstGeom prst="rect">
            <a:avLst/>
          </a:prstGeom>
          <a:noFill/>
        </p:spPr>
        <p:txBody>
          <a:bodyPr wrap="square">
            <a:spAutoFit/>
          </a:bodyPr>
          <a:lstStyle/>
          <a:p>
            <a:r>
              <a:rPr lang="en-US" altLang="ja-JP" sz="1100" dirty="0">
                <a:latin typeface="Meiryo UI" panose="020B0604030504040204" pitchFamily="50" charset="-128"/>
                <a:ea typeface="Meiryo UI" panose="020B0604030504040204" pitchFamily="50" charset="-128"/>
              </a:rPr>
              <a:t>※</a:t>
            </a:r>
            <a:r>
              <a:rPr lang="ja-JP" altLang="en-US" sz="1100" dirty="0">
                <a:latin typeface="Meiryo UI" panose="020B0604030504040204" pitchFamily="50" charset="-128"/>
                <a:ea typeface="Meiryo UI" panose="020B0604030504040204" pitchFamily="50" charset="-128"/>
              </a:rPr>
              <a:t>質問も都度</a:t>
            </a:r>
            <a:r>
              <a:rPr lang="en-US" altLang="ja-JP" sz="1100" dirty="0">
                <a:latin typeface="Meiryo UI" panose="020B0604030504040204" pitchFamily="50" charset="-128"/>
                <a:ea typeface="Meiryo UI" panose="020B0604030504040204" pitchFamily="50" charset="-128"/>
              </a:rPr>
              <a:t>LLM</a:t>
            </a:r>
            <a:r>
              <a:rPr lang="ja-JP" altLang="en-US" sz="1100" dirty="0">
                <a:latin typeface="Meiryo UI" panose="020B0604030504040204" pitchFamily="50" charset="-128"/>
                <a:ea typeface="Meiryo UI" panose="020B0604030504040204" pitchFamily="50" charset="-128"/>
              </a:rPr>
              <a:t>を利用してベクトル化</a:t>
            </a:r>
          </a:p>
        </p:txBody>
      </p:sp>
      <p:sp>
        <p:nvSpPr>
          <p:cNvPr id="35" name="テキスト ボックス 34">
            <a:extLst>
              <a:ext uri="{FF2B5EF4-FFF2-40B4-BE49-F238E27FC236}">
                <a16:creationId xmlns:a16="http://schemas.microsoft.com/office/drawing/2014/main" id="{E2D1872E-D2A5-932D-7897-98162882DC42}"/>
              </a:ext>
            </a:extLst>
          </p:cNvPr>
          <p:cNvSpPr txBox="1"/>
          <p:nvPr/>
        </p:nvSpPr>
        <p:spPr>
          <a:xfrm>
            <a:off x="4085663" y="5994610"/>
            <a:ext cx="3979208" cy="307777"/>
          </a:xfrm>
          <a:prstGeom prst="rect">
            <a:avLst/>
          </a:prstGeom>
          <a:noFill/>
        </p:spPr>
        <p:txBody>
          <a:bodyPr wrap="square">
            <a:spAutoFit/>
          </a:bodyPr>
          <a:lstStyle/>
          <a:p>
            <a:r>
              <a:rPr kumimoji="1" lang="ja-JP" altLang="en-US" sz="1400" dirty="0">
                <a:latin typeface="Meiryo UI" panose="020B0604030504040204" pitchFamily="50" charset="-128"/>
                <a:ea typeface="Meiryo UI" panose="020B0604030504040204" pitchFamily="50" charset="-128"/>
              </a:rPr>
              <a:t>独自データはベクトル化し、ベクトルデータベースと管理</a:t>
            </a:r>
            <a:endParaRPr kumimoji="1" lang="en-US" altLang="ja-JP" sz="1400" dirty="0">
              <a:latin typeface="Meiryo UI" panose="020B0604030504040204" pitchFamily="50" charset="-128"/>
              <a:ea typeface="Meiryo UI" panose="020B0604030504040204" pitchFamily="50" charset="-128"/>
            </a:endParaRPr>
          </a:p>
        </p:txBody>
      </p:sp>
      <p:sp>
        <p:nvSpPr>
          <p:cNvPr id="8" name="スライド番号プレースホルダー 7">
            <a:extLst>
              <a:ext uri="{FF2B5EF4-FFF2-40B4-BE49-F238E27FC236}">
                <a16:creationId xmlns:a16="http://schemas.microsoft.com/office/drawing/2014/main" id="{1BD66A80-3B33-BE79-0022-DA71D5A9366C}"/>
              </a:ext>
            </a:extLst>
          </p:cNvPr>
          <p:cNvSpPr>
            <a:spLocks noGrp="1"/>
          </p:cNvSpPr>
          <p:nvPr>
            <p:ph type="sldNum" sz="quarter" idx="12"/>
          </p:nvPr>
        </p:nvSpPr>
        <p:spPr/>
        <p:txBody>
          <a:bodyPr/>
          <a:lstStyle/>
          <a:p>
            <a:fld id="{2977F5E9-0479-47A0-9E51-109E0858BCF2}" type="slidenum">
              <a:rPr kumimoji="1" lang="ja-JP" altLang="en-US" smtClean="0"/>
              <a:t>13</a:t>
            </a:fld>
            <a:endParaRPr kumimoji="1" lang="ja-JP" altLang="en-US"/>
          </a:p>
        </p:txBody>
      </p:sp>
    </p:spTree>
    <p:extLst>
      <p:ext uri="{BB962C8B-B14F-4D97-AF65-F5344CB8AC3E}">
        <p14:creationId xmlns:p14="http://schemas.microsoft.com/office/powerpoint/2010/main" val="3312204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1E09921-3436-DD40-10AA-45106C340AF3}"/>
              </a:ext>
            </a:extLst>
          </p:cNvPr>
          <p:cNvSpPr>
            <a:spLocks noGrp="1"/>
          </p:cNvSpPr>
          <p:nvPr>
            <p:ph type="title"/>
          </p:nvPr>
        </p:nvSpPr>
        <p:spPr/>
        <p:txBody>
          <a:bodyPr>
            <a:normAutofit/>
          </a:bodyPr>
          <a:lstStyle/>
          <a:p>
            <a:r>
              <a:rPr kumimoji="1" lang="ja-JP" altLang="en-US" b="1" dirty="0"/>
              <a:t>政治とテクノロジー</a:t>
            </a:r>
          </a:p>
        </p:txBody>
      </p:sp>
      <p:sp>
        <p:nvSpPr>
          <p:cNvPr id="3" name="テキスト プレースホルダー 2">
            <a:extLst>
              <a:ext uri="{FF2B5EF4-FFF2-40B4-BE49-F238E27FC236}">
                <a16:creationId xmlns:a16="http://schemas.microsoft.com/office/drawing/2014/main" id="{C24C6D1C-DBC0-32BE-B0E7-A967D8104175}"/>
              </a:ext>
            </a:extLst>
          </p:cNvPr>
          <p:cNvSpPr>
            <a:spLocks noGrp="1"/>
          </p:cNvSpPr>
          <p:nvPr>
            <p:ph type="body" sz="quarter" idx="13"/>
          </p:nvPr>
        </p:nvSpPr>
        <p:spPr/>
        <p:txBody>
          <a:bodyPr/>
          <a:lstStyle/>
          <a:p>
            <a:r>
              <a:rPr lang="ja-JP" altLang="en-US" dirty="0"/>
              <a:t>７ー１．</a:t>
            </a:r>
            <a:r>
              <a:rPr lang="en-US" altLang="ja-JP" dirty="0"/>
              <a:t>AI</a:t>
            </a:r>
            <a:r>
              <a:rPr lang="ja-JP" altLang="en-US" dirty="0"/>
              <a:t>の構築と運用</a:t>
            </a:r>
          </a:p>
        </p:txBody>
      </p:sp>
      <p:sp>
        <p:nvSpPr>
          <p:cNvPr id="13" name="テキスト ボックス 12">
            <a:extLst>
              <a:ext uri="{FF2B5EF4-FFF2-40B4-BE49-F238E27FC236}">
                <a16:creationId xmlns:a16="http://schemas.microsoft.com/office/drawing/2014/main" id="{4B1C391D-826D-A7A7-D472-D7DA544F872A}"/>
              </a:ext>
            </a:extLst>
          </p:cNvPr>
          <p:cNvSpPr txBox="1"/>
          <p:nvPr/>
        </p:nvSpPr>
        <p:spPr>
          <a:xfrm>
            <a:off x="2286562" y="2959711"/>
            <a:ext cx="1843367" cy="523220"/>
          </a:xfrm>
          <a:prstGeom prst="rect">
            <a:avLst/>
          </a:prstGeom>
          <a:noFill/>
        </p:spPr>
        <p:txBody>
          <a:bodyPr wrap="square" rtlCol="0">
            <a:spAutoFit/>
          </a:bodyPr>
          <a:lstStyle/>
          <a:p>
            <a:r>
              <a:rPr kumimoji="1" lang="ja-JP" altLang="en-US" sz="1400" dirty="0">
                <a:latin typeface="Meiryo UI" panose="020B0604030504040204" pitchFamily="50" charset="-128"/>
                <a:ea typeface="Meiryo UI" panose="020B0604030504040204" pitchFamily="50" charset="-128"/>
              </a:rPr>
              <a:t>パラメータの数が多く、開発・運用コストも高い</a:t>
            </a:r>
          </a:p>
        </p:txBody>
      </p:sp>
      <p:grpSp>
        <p:nvGrpSpPr>
          <p:cNvPr id="18" name="グループ化 17">
            <a:extLst>
              <a:ext uri="{FF2B5EF4-FFF2-40B4-BE49-F238E27FC236}">
                <a16:creationId xmlns:a16="http://schemas.microsoft.com/office/drawing/2014/main" id="{47B07C5F-6F92-2DC6-E709-C35BBEAC6007}"/>
              </a:ext>
            </a:extLst>
          </p:cNvPr>
          <p:cNvGrpSpPr/>
          <p:nvPr/>
        </p:nvGrpSpPr>
        <p:grpSpPr>
          <a:xfrm>
            <a:off x="349626" y="3496235"/>
            <a:ext cx="6282020" cy="2376768"/>
            <a:chOff x="316008" y="1832161"/>
            <a:chExt cx="6282020" cy="3328148"/>
          </a:xfrm>
        </p:grpSpPr>
        <p:sp>
          <p:nvSpPr>
            <p:cNvPr id="4" name="正方形/長方形 3">
              <a:extLst>
                <a:ext uri="{FF2B5EF4-FFF2-40B4-BE49-F238E27FC236}">
                  <a16:creationId xmlns:a16="http://schemas.microsoft.com/office/drawing/2014/main" id="{2DF45B61-C7EC-9B8D-37FE-9C7E48879B26}"/>
                </a:ext>
              </a:extLst>
            </p:cNvPr>
            <p:cNvSpPr/>
            <p:nvPr/>
          </p:nvSpPr>
          <p:spPr>
            <a:xfrm rot="16200000">
              <a:off x="-948016" y="3096185"/>
              <a:ext cx="3328147" cy="800100"/>
            </a:xfrm>
            <a:prstGeom prst="rect">
              <a:avLst/>
            </a:prstGeom>
            <a:solidFill>
              <a:schemeClr val="bg1"/>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vert="horz" rtlCol="0" anchor="ctr"/>
            <a:lstStyle/>
            <a:p>
              <a:pPr algn="ctr"/>
              <a:r>
                <a:rPr kumimoji="1" lang="ja-JP" altLang="en-US" dirty="0">
                  <a:solidFill>
                    <a:schemeClr val="tx1"/>
                  </a:solidFill>
                  <a:latin typeface="Meiryo UI" panose="020B0604030504040204" pitchFamily="50" charset="-128"/>
                  <a:ea typeface="Meiryo UI" panose="020B0604030504040204" pitchFamily="50" charset="-128"/>
                </a:rPr>
                <a:t>大量データ</a:t>
              </a:r>
            </a:p>
          </p:txBody>
        </p:sp>
        <p:sp>
          <p:nvSpPr>
            <p:cNvPr id="5" name="正方形/長方形 4">
              <a:extLst>
                <a:ext uri="{FF2B5EF4-FFF2-40B4-BE49-F238E27FC236}">
                  <a16:creationId xmlns:a16="http://schemas.microsoft.com/office/drawing/2014/main" id="{B61BA91E-5C05-9E5F-D6A9-6051B6A2C1F6}"/>
                </a:ext>
              </a:extLst>
            </p:cNvPr>
            <p:cNvSpPr/>
            <p:nvPr/>
          </p:nvSpPr>
          <p:spPr>
            <a:xfrm rot="16200000">
              <a:off x="1342467" y="3096186"/>
              <a:ext cx="3328147" cy="800100"/>
            </a:xfrm>
            <a:prstGeom prst="rect">
              <a:avLst/>
            </a:prstGeom>
            <a:solidFill>
              <a:schemeClr val="bg1"/>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eiryo UI" panose="020B0604030504040204" pitchFamily="50" charset="-128"/>
                  <a:ea typeface="Meiryo UI" panose="020B0604030504040204" pitchFamily="50" charset="-128"/>
                </a:rPr>
                <a:t>教師モデル</a:t>
              </a:r>
            </a:p>
          </p:txBody>
        </p:sp>
        <p:sp>
          <p:nvSpPr>
            <p:cNvPr id="6" name="正方形/長方形 5">
              <a:extLst>
                <a:ext uri="{FF2B5EF4-FFF2-40B4-BE49-F238E27FC236}">
                  <a16:creationId xmlns:a16="http://schemas.microsoft.com/office/drawing/2014/main" id="{589AA7D3-E645-7AAD-16BD-DE2D020C9895}"/>
                </a:ext>
              </a:extLst>
            </p:cNvPr>
            <p:cNvSpPr/>
            <p:nvPr/>
          </p:nvSpPr>
          <p:spPr>
            <a:xfrm rot="16200000">
              <a:off x="4533904" y="3096185"/>
              <a:ext cx="3328147" cy="800100"/>
            </a:xfrm>
            <a:prstGeom prst="rect">
              <a:avLst/>
            </a:prstGeom>
            <a:solidFill>
              <a:schemeClr val="bg1"/>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latin typeface="Meiryo UI" panose="020B0604030504040204" pitchFamily="50" charset="-128"/>
                  <a:ea typeface="Meiryo UI" panose="020B0604030504040204" pitchFamily="50" charset="-128"/>
                </a:rPr>
                <a:t>生徒モデル</a:t>
              </a:r>
            </a:p>
          </p:txBody>
        </p:sp>
        <p:cxnSp>
          <p:nvCxnSpPr>
            <p:cNvPr id="8" name="直線矢印コネクタ 7">
              <a:extLst>
                <a:ext uri="{FF2B5EF4-FFF2-40B4-BE49-F238E27FC236}">
                  <a16:creationId xmlns:a16="http://schemas.microsoft.com/office/drawing/2014/main" id="{D366FCDF-64CB-4E61-F919-18BE65752EE2}"/>
                </a:ext>
              </a:extLst>
            </p:cNvPr>
            <p:cNvCxnSpPr>
              <a:stCxn id="4" idx="2"/>
              <a:endCxn id="5" idx="0"/>
            </p:cNvCxnSpPr>
            <p:nvPr/>
          </p:nvCxnSpPr>
          <p:spPr>
            <a:xfrm>
              <a:off x="1116108" y="3496235"/>
              <a:ext cx="1490383" cy="1"/>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0" name="直線矢印コネクタ 9">
              <a:extLst>
                <a:ext uri="{FF2B5EF4-FFF2-40B4-BE49-F238E27FC236}">
                  <a16:creationId xmlns:a16="http://schemas.microsoft.com/office/drawing/2014/main" id="{0E1E4E16-6950-3B24-3D71-C9C8A2862437}"/>
                </a:ext>
              </a:extLst>
            </p:cNvPr>
            <p:cNvCxnSpPr>
              <a:stCxn id="5" idx="2"/>
              <a:endCxn id="6" idx="0"/>
            </p:cNvCxnSpPr>
            <p:nvPr/>
          </p:nvCxnSpPr>
          <p:spPr>
            <a:xfrm flipV="1">
              <a:off x="3406591" y="3496235"/>
              <a:ext cx="2391337" cy="1"/>
            </a:xfrm>
            <a:prstGeom prst="straightConnector1">
              <a:avLst/>
            </a:prstGeom>
            <a:ln>
              <a:solidFill>
                <a:schemeClr val="bg1">
                  <a:lumMod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1" name="テキスト ボックス 10">
              <a:extLst>
                <a:ext uri="{FF2B5EF4-FFF2-40B4-BE49-F238E27FC236}">
                  <a16:creationId xmlns:a16="http://schemas.microsoft.com/office/drawing/2014/main" id="{9220EC0B-2CA0-CAAC-4392-7AF389CDD290}"/>
                </a:ext>
              </a:extLst>
            </p:cNvPr>
            <p:cNvSpPr txBox="1"/>
            <p:nvPr/>
          </p:nvSpPr>
          <p:spPr>
            <a:xfrm>
              <a:off x="1298764" y="3157681"/>
              <a:ext cx="1234888" cy="338554"/>
            </a:xfrm>
            <a:prstGeom prst="rect">
              <a:avLst/>
            </a:prstGeom>
            <a:noFill/>
          </p:spPr>
          <p:txBody>
            <a:bodyPr wrap="square" rtlCol="0">
              <a:spAutoFit/>
            </a:bodyPr>
            <a:lstStyle/>
            <a:p>
              <a:r>
                <a:rPr kumimoji="1" lang="ja-JP" altLang="en-US" sz="1600" dirty="0">
                  <a:latin typeface="Meiryo UI" panose="020B0604030504040204" pitchFamily="50" charset="-128"/>
                  <a:ea typeface="Meiryo UI" panose="020B0604030504040204" pitchFamily="50" charset="-128"/>
                </a:rPr>
                <a:t>事前学習</a:t>
              </a:r>
            </a:p>
          </p:txBody>
        </p:sp>
        <p:sp>
          <p:nvSpPr>
            <p:cNvPr id="14" name="テキスト ボックス 13">
              <a:extLst>
                <a:ext uri="{FF2B5EF4-FFF2-40B4-BE49-F238E27FC236}">
                  <a16:creationId xmlns:a16="http://schemas.microsoft.com/office/drawing/2014/main" id="{73F4B27D-E10A-83F2-0D51-2CFC74AB2892}"/>
                </a:ext>
              </a:extLst>
            </p:cNvPr>
            <p:cNvSpPr txBox="1"/>
            <p:nvPr/>
          </p:nvSpPr>
          <p:spPr>
            <a:xfrm>
              <a:off x="4024034" y="3157681"/>
              <a:ext cx="1234888" cy="338554"/>
            </a:xfrm>
            <a:prstGeom prst="rect">
              <a:avLst/>
            </a:prstGeom>
            <a:noFill/>
          </p:spPr>
          <p:txBody>
            <a:bodyPr wrap="square" rtlCol="0">
              <a:spAutoFit/>
            </a:bodyPr>
            <a:lstStyle/>
            <a:p>
              <a:r>
                <a:rPr kumimoji="1" lang="ja-JP" altLang="en-US" sz="1600" dirty="0">
                  <a:latin typeface="Meiryo UI" panose="020B0604030504040204" pitchFamily="50" charset="-128"/>
                  <a:ea typeface="Meiryo UI" panose="020B0604030504040204" pitchFamily="50" charset="-128"/>
                </a:rPr>
                <a:t>知識移転</a:t>
              </a:r>
            </a:p>
          </p:txBody>
        </p:sp>
        <p:sp>
          <p:nvSpPr>
            <p:cNvPr id="15" name="テキスト ボックス 14">
              <a:extLst>
                <a:ext uri="{FF2B5EF4-FFF2-40B4-BE49-F238E27FC236}">
                  <a16:creationId xmlns:a16="http://schemas.microsoft.com/office/drawing/2014/main" id="{7825D110-22BE-52FF-C941-69051FD7ADB8}"/>
                </a:ext>
              </a:extLst>
            </p:cNvPr>
            <p:cNvSpPr txBox="1"/>
            <p:nvPr/>
          </p:nvSpPr>
          <p:spPr>
            <a:xfrm>
              <a:off x="3507445" y="3700170"/>
              <a:ext cx="2106704" cy="1384995"/>
            </a:xfrm>
            <a:prstGeom prst="rect">
              <a:avLst/>
            </a:prstGeom>
            <a:noFill/>
          </p:spPr>
          <p:txBody>
            <a:bodyPr wrap="square" rtlCol="0">
              <a:spAutoFit/>
            </a:bodyPr>
            <a:lstStyle/>
            <a:p>
              <a:r>
                <a:rPr kumimoji="1" lang="ja-JP" altLang="en-US" sz="1400" b="1" dirty="0">
                  <a:latin typeface="Meiryo UI" panose="020B0604030504040204" pitchFamily="50" charset="-128"/>
                  <a:ea typeface="Meiryo UI" panose="020B0604030504040204" pitchFamily="50" charset="-128"/>
                </a:rPr>
                <a:t>ホワイトボックス蒸留</a:t>
              </a:r>
              <a:endParaRPr kumimoji="1" lang="en-US" altLang="ja-JP" sz="1400" b="1" dirty="0">
                <a:latin typeface="Meiryo UI" panose="020B0604030504040204" pitchFamily="50" charset="-128"/>
                <a:ea typeface="Meiryo UI" panose="020B0604030504040204" pitchFamily="50" charset="-128"/>
              </a:endParaRPr>
            </a:p>
            <a:p>
              <a:pPr marL="180975" lvl="1"/>
              <a:r>
                <a:rPr lang="ja-JP" altLang="en-US" sz="1400" dirty="0">
                  <a:latin typeface="Meiryo UI" panose="020B0604030504040204" pitchFamily="50" charset="-128"/>
                  <a:ea typeface="Meiryo UI" panose="020B0604030504040204" pitchFamily="50" charset="-128"/>
                </a:rPr>
                <a:t>教師モデルの確率分散など模倣させる</a:t>
              </a:r>
              <a:endParaRPr lang="en-US" altLang="ja-JP" sz="1400" dirty="0">
                <a:latin typeface="Meiryo UI" panose="020B0604030504040204" pitchFamily="50" charset="-128"/>
                <a:ea typeface="Meiryo UI" panose="020B0604030504040204" pitchFamily="50" charset="-128"/>
              </a:endParaRPr>
            </a:p>
            <a:p>
              <a:r>
                <a:rPr kumimoji="1" lang="ja-JP" altLang="en-US" sz="1400" b="1" dirty="0">
                  <a:latin typeface="Meiryo UI" panose="020B0604030504040204" pitchFamily="50" charset="-128"/>
                  <a:ea typeface="Meiryo UI" panose="020B0604030504040204" pitchFamily="50" charset="-128"/>
                </a:rPr>
                <a:t>ブラックボックス蒸留</a:t>
              </a:r>
              <a:endParaRPr kumimoji="1" lang="en-US" altLang="ja-JP" sz="1400" b="1" dirty="0">
                <a:latin typeface="Meiryo UI" panose="020B0604030504040204" pitchFamily="50" charset="-128"/>
                <a:ea typeface="Meiryo UI" panose="020B0604030504040204" pitchFamily="50" charset="-128"/>
              </a:endParaRPr>
            </a:p>
            <a:p>
              <a:pPr marL="180975" lvl="1"/>
              <a:r>
                <a:rPr lang="ja-JP" altLang="en-US" sz="1400" dirty="0">
                  <a:latin typeface="Meiryo UI" panose="020B0604030504040204" pitchFamily="50" charset="-128"/>
                  <a:ea typeface="Meiryo UI" panose="020B0604030504040204" pitchFamily="50" charset="-128"/>
                </a:rPr>
                <a:t>教師モデルの入力・出力データを模倣させる</a:t>
              </a:r>
              <a:endParaRPr kumimoji="1" lang="ja-JP" altLang="en-US" sz="1400" dirty="0">
                <a:latin typeface="Meiryo UI" panose="020B0604030504040204" pitchFamily="50" charset="-128"/>
                <a:ea typeface="Meiryo UI" panose="020B0604030504040204" pitchFamily="50" charset="-128"/>
              </a:endParaRPr>
            </a:p>
          </p:txBody>
        </p:sp>
      </p:grpSp>
      <p:sp>
        <p:nvSpPr>
          <p:cNvPr id="16" name="テキスト ボックス 15">
            <a:extLst>
              <a:ext uri="{FF2B5EF4-FFF2-40B4-BE49-F238E27FC236}">
                <a16:creationId xmlns:a16="http://schemas.microsoft.com/office/drawing/2014/main" id="{CAC52CD0-B62B-D765-B098-D5E703136793}"/>
              </a:ext>
            </a:extLst>
          </p:cNvPr>
          <p:cNvSpPr txBox="1"/>
          <p:nvPr/>
        </p:nvSpPr>
        <p:spPr>
          <a:xfrm>
            <a:off x="5390591" y="2910669"/>
            <a:ext cx="1843367" cy="523220"/>
          </a:xfrm>
          <a:prstGeom prst="rect">
            <a:avLst/>
          </a:prstGeom>
          <a:noFill/>
        </p:spPr>
        <p:txBody>
          <a:bodyPr wrap="square" rtlCol="0">
            <a:spAutoFit/>
          </a:bodyPr>
          <a:lstStyle/>
          <a:p>
            <a:r>
              <a:rPr kumimoji="1" lang="ja-JP" altLang="en-US" sz="1400" dirty="0">
                <a:latin typeface="Meiryo UI" panose="020B0604030504040204" pitchFamily="50" charset="-128"/>
                <a:ea typeface="Meiryo UI" panose="020B0604030504040204" pitchFamily="50" charset="-128"/>
              </a:rPr>
              <a:t>パラメータの数が少なく、開発・運用コストも低い</a:t>
            </a:r>
          </a:p>
        </p:txBody>
      </p:sp>
      <p:sp>
        <p:nvSpPr>
          <p:cNvPr id="17" name="テキスト ボックス 16">
            <a:extLst>
              <a:ext uri="{FF2B5EF4-FFF2-40B4-BE49-F238E27FC236}">
                <a16:creationId xmlns:a16="http://schemas.microsoft.com/office/drawing/2014/main" id="{ADA26289-61D1-BD26-B9C9-20D79C76CBB6}"/>
              </a:ext>
            </a:extLst>
          </p:cNvPr>
          <p:cNvSpPr txBox="1"/>
          <p:nvPr/>
        </p:nvSpPr>
        <p:spPr>
          <a:xfrm>
            <a:off x="3501841" y="6191105"/>
            <a:ext cx="3777499" cy="523220"/>
          </a:xfrm>
          <a:prstGeom prst="rect">
            <a:avLst/>
          </a:prstGeom>
          <a:noFill/>
        </p:spPr>
        <p:txBody>
          <a:bodyPr wrap="square" rtlCol="0">
            <a:spAutoFit/>
          </a:bodyPr>
          <a:lstStyle/>
          <a:p>
            <a:r>
              <a:rPr kumimoji="1" lang="en-US" altLang="ja-JP" sz="1400" b="1" dirty="0">
                <a:latin typeface="Meiryo UI" panose="020B0604030504040204" pitchFamily="50" charset="-128"/>
                <a:ea typeface="Meiryo UI" panose="020B0604030504040204" pitchFamily="50" charset="-128"/>
              </a:rPr>
              <a:t>OpenAI</a:t>
            </a:r>
            <a:r>
              <a:rPr kumimoji="1" lang="ja-JP" altLang="en-US" sz="1400" b="1" dirty="0">
                <a:latin typeface="Meiryo UI" panose="020B0604030504040204" pitchFamily="50" charset="-128"/>
                <a:ea typeface="Meiryo UI" panose="020B0604030504040204" pitchFamily="50" charset="-128"/>
              </a:rPr>
              <a:t>の規約</a:t>
            </a:r>
            <a:endParaRPr kumimoji="1" lang="en-US" altLang="ja-JP" sz="1400" b="1" dirty="0">
              <a:latin typeface="Meiryo UI" panose="020B0604030504040204" pitchFamily="50" charset="-128"/>
              <a:ea typeface="Meiryo UI" panose="020B0604030504040204" pitchFamily="50" charset="-128"/>
            </a:endParaRPr>
          </a:p>
          <a:p>
            <a:r>
              <a:rPr lang="ja-JP" altLang="en-US" sz="1400" dirty="0">
                <a:latin typeface="Meiryo UI" panose="020B0604030504040204" pitchFamily="50" charset="-128"/>
                <a:ea typeface="Meiryo UI" panose="020B0604030504040204" pitchFamily="50" charset="-128"/>
              </a:rPr>
              <a:t>出力を競合モデルの開発に使うことを認めていない</a:t>
            </a:r>
            <a:endParaRPr kumimoji="1" lang="ja-JP" altLang="en-US" sz="1400" dirty="0">
              <a:latin typeface="Meiryo UI" panose="020B0604030504040204" pitchFamily="50" charset="-128"/>
              <a:ea typeface="Meiryo UI" panose="020B0604030504040204" pitchFamily="50" charset="-128"/>
            </a:endParaRPr>
          </a:p>
        </p:txBody>
      </p:sp>
      <p:sp>
        <p:nvSpPr>
          <p:cNvPr id="20" name="テキスト ボックス 19">
            <a:extLst>
              <a:ext uri="{FF2B5EF4-FFF2-40B4-BE49-F238E27FC236}">
                <a16:creationId xmlns:a16="http://schemas.microsoft.com/office/drawing/2014/main" id="{3CF4C68D-D3F4-A6E3-19AE-12F772538509}"/>
              </a:ext>
            </a:extLst>
          </p:cNvPr>
          <p:cNvSpPr txBox="1"/>
          <p:nvPr/>
        </p:nvSpPr>
        <p:spPr>
          <a:xfrm>
            <a:off x="349625" y="1883304"/>
            <a:ext cx="11387688" cy="738664"/>
          </a:xfrm>
          <a:prstGeom prst="rect">
            <a:avLst/>
          </a:prstGeom>
          <a:noFill/>
          <a:ln w="25400">
            <a:solidFill>
              <a:schemeClr val="bg1">
                <a:lumMod val="50000"/>
              </a:schemeClr>
            </a:solidFill>
          </a:ln>
        </p:spPr>
        <p:txBody>
          <a:bodyPr wrap="square">
            <a:spAutoFit/>
          </a:bodyPr>
          <a:lstStyle/>
          <a:p>
            <a:r>
              <a:rPr lang="ja-JP" altLang="en-US" sz="1400" dirty="0">
                <a:latin typeface="Meiryo UI" panose="020B0604030504040204" pitchFamily="50" charset="-128"/>
                <a:ea typeface="Meiryo UI" panose="020B0604030504040204" pitchFamily="50" charset="-128"/>
              </a:rPr>
              <a:t>政府は</a:t>
            </a:r>
            <a:r>
              <a:rPr lang="en-US" altLang="ja-JP" sz="1400" dirty="0">
                <a:latin typeface="Meiryo UI" panose="020B0604030504040204" pitchFamily="50" charset="-128"/>
                <a:ea typeface="Meiryo UI" panose="020B0604030504040204" pitchFamily="50" charset="-128"/>
              </a:rPr>
              <a:t>6</a:t>
            </a:r>
            <a:r>
              <a:rPr lang="ja-JP" altLang="en-US" sz="1400" dirty="0">
                <a:latin typeface="Meiryo UI" panose="020B0604030504040204" pitchFamily="50" charset="-128"/>
                <a:ea typeface="Meiryo UI" panose="020B0604030504040204" pitchFamily="50" charset="-128"/>
              </a:rPr>
              <a:t>日、中国の新興企業</a:t>
            </a:r>
            <a:r>
              <a:rPr lang="en-US" altLang="ja-JP" sz="1400" dirty="0" err="1">
                <a:latin typeface="Meiryo UI" panose="020B0604030504040204" pitchFamily="50" charset="-128"/>
                <a:ea typeface="Meiryo UI" panose="020B0604030504040204" pitchFamily="50" charset="-128"/>
              </a:rPr>
              <a:t>DeepSeek</a:t>
            </a:r>
            <a:r>
              <a:rPr lang="ja-JP" altLang="en-US" sz="1400" dirty="0">
                <a:latin typeface="Meiryo UI" panose="020B0604030504040204" pitchFamily="50" charset="-128"/>
                <a:ea typeface="Meiryo UI" panose="020B0604030504040204" pitchFamily="50" charset="-128"/>
              </a:rPr>
              <a:t>（ディープシーク）が開発した生成</a:t>
            </a:r>
            <a:r>
              <a:rPr lang="en-US" altLang="ja-JP" sz="1400" dirty="0">
                <a:latin typeface="Meiryo UI" panose="020B0604030504040204" pitchFamily="50" charset="-128"/>
                <a:ea typeface="Meiryo UI" panose="020B0604030504040204" pitchFamily="50" charset="-128"/>
              </a:rPr>
              <a:t>AI</a:t>
            </a:r>
            <a:r>
              <a:rPr lang="ja-JP" altLang="en-US" sz="1400" dirty="0">
                <a:latin typeface="Meiryo UI" panose="020B0604030504040204" pitchFamily="50" charset="-128"/>
                <a:ea typeface="Meiryo UI" panose="020B0604030504040204" pitchFamily="50" charset="-128"/>
              </a:rPr>
              <a:t>（人工知能）の業務利用に関して各省庁などに注意喚起した。生成</a:t>
            </a:r>
            <a:r>
              <a:rPr lang="en-US" altLang="ja-JP" sz="1400" dirty="0">
                <a:latin typeface="Meiryo UI" panose="020B0604030504040204" pitchFamily="50" charset="-128"/>
                <a:ea typeface="Meiryo UI" panose="020B0604030504040204" pitchFamily="50" charset="-128"/>
              </a:rPr>
              <a:t>AI</a:t>
            </a:r>
            <a:r>
              <a:rPr lang="ja-JP" altLang="en-US" sz="1400" dirty="0">
                <a:latin typeface="Meiryo UI" panose="020B0604030504040204" pitchFamily="50" charset="-128"/>
                <a:ea typeface="Meiryo UI" panose="020B0604030504040204" pitchFamily="50" charset="-128"/>
              </a:rPr>
              <a:t>で機密情報を取り扱えないというルールの順守を改めて促した。仮に使う場合はリスクを十分に踏まえて内閣サイバーセキュリティセンター（</a:t>
            </a:r>
            <a:r>
              <a:rPr lang="en-US" altLang="ja-JP" sz="1400" dirty="0">
                <a:latin typeface="Meiryo UI" panose="020B0604030504040204" pitchFamily="50" charset="-128"/>
                <a:ea typeface="Meiryo UI" panose="020B0604030504040204" pitchFamily="50" charset="-128"/>
              </a:rPr>
              <a:t>NISC</a:t>
            </a:r>
            <a:r>
              <a:rPr lang="ja-JP" altLang="en-US" sz="1400" dirty="0">
                <a:latin typeface="Meiryo UI" panose="020B0604030504040204" pitchFamily="50" charset="-128"/>
                <a:ea typeface="Meiryo UI" panose="020B0604030504040204" pitchFamily="50" charset="-128"/>
              </a:rPr>
              <a:t>）とデジタル庁に助言を求める必要がある。（日経新聞，</a:t>
            </a:r>
            <a:r>
              <a:rPr lang="en-US" altLang="ja-JP" sz="1400" dirty="0">
                <a:latin typeface="Meiryo UI" panose="020B0604030504040204" pitchFamily="50" charset="-128"/>
                <a:ea typeface="Meiryo UI" panose="020B0604030504040204" pitchFamily="50" charset="-128"/>
              </a:rPr>
              <a:t>2025</a:t>
            </a:r>
            <a:r>
              <a:rPr lang="ja-JP" altLang="en-US" sz="1400" dirty="0">
                <a:latin typeface="Meiryo UI" panose="020B0604030504040204" pitchFamily="50" charset="-128"/>
                <a:ea typeface="Meiryo UI" panose="020B0604030504040204" pitchFamily="50" charset="-128"/>
              </a:rPr>
              <a:t>年</a:t>
            </a:r>
            <a:r>
              <a:rPr lang="en-US" altLang="ja-JP" sz="1400" dirty="0">
                <a:latin typeface="Meiryo UI" panose="020B0604030504040204" pitchFamily="50" charset="-128"/>
                <a:ea typeface="Meiryo UI" panose="020B0604030504040204" pitchFamily="50" charset="-128"/>
              </a:rPr>
              <a:t>2</a:t>
            </a:r>
            <a:r>
              <a:rPr lang="ja-JP" altLang="en-US" sz="1400" dirty="0">
                <a:latin typeface="Meiryo UI" panose="020B0604030504040204" pitchFamily="50" charset="-128"/>
                <a:ea typeface="Meiryo UI" panose="020B0604030504040204" pitchFamily="50" charset="-128"/>
              </a:rPr>
              <a:t>月</a:t>
            </a:r>
            <a:r>
              <a:rPr lang="en-US" altLang="ja-JP" sz="1400" dirty="0">
                <a:latin typeface="Meiryo UI" panose="020B0604030504040204" pitchFamily="50" charset="-128"/>
                <a:ea typeface="Meiryo UI" panose="020B0604030504040204" pitchFamily="50" charset="-128"/>
              </a:rPr>
              <a:t>6</a:t>
            </a:r>
            <a:r>
              <a:rPr lang="ja-JP" altLang="en-US" sz="1400" dirty="0">
                <a:latin typeface="Meiryo UI" panose="020B0604030504040204" pitchFamily="50" charset="-128"/>
                <a:ea typeface="Meiryo UI" panose="020B0604030504040204" pitchFamily="50" charset="-128"/>
              </a:rPr>
              <a:t>日）</a:t>
            </a:r>
          </a:p>
        </p:txBody>
      </p:sp>
      <p:sp>
        <p:nvSpPr>
          <p:cNvPr id="21" name="テキスト ボックス 20">
            <a:extLst>
              <a:ext uri="{FF2B5EF4-FFF2-40B4-BE49-F238E27FC236}">
                <a16:creationId xmlns:a16="http://schemas.microsoft.com/office/drawing/2014/main" id="{6FE0010F-F6ED-DBB5-9832-A29A06861472}"/>
              </a:ext>
            </a:extLst>
          </p:cNvPr>
          <p:cNvSpPr txBox="1"/>
          <p:nvPr/>
        </p:nvSpPr>
        <p:spPr>
          <a:xfrm>
            <a:off x="210814" y="2878001"/>
            <a:ext cx="1234888" cy="338554"/>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蒸留疑惑</a:t>
            </a:r>
          </a:p>
        </p:txBody>
      </p:sp>
      <p:graphicFrame>
        <p:nvGraphicFramePr>
          <p:cNvPr id="22" name="表 21">
            <a:extLst>
              <a:ext uri="{FF2B5EF4-FFF2-40B4-BE49-F238E27FC236}">
                <a16:creationId xmlns:a16="http://schemas.microsoft.com/office/drawing/2014/main" id="{1D6806A6-08DE-6521-7E78-F971B0A7C4DF}"/>
              </a:ext>
            </a:extLst>
          </p:cNvPr>
          <p:cNvGraphicFramePr>
            <a:graphicFrameLocks noGrp="1"/>
          </p:cNvGraphicFramePr>
          <p:nvPr/>
        </p:nvGraphicFramePr>
        <p:xfrm>
          <a:off x="7535670" y="3213971"/>
          <a:ext cx="4201643" cy="3408680"/>
        </p:xfrm>
        <a:graphic>
          <a:graphicData uri="http://schemas.openxmlformats.org/drawingml/2006/table">
            <a:tbl>
              <a:tblPr firstRow="1" bandRow="1">
                <a:tableStyleId>{5940675A-B579-460E-94D1-54222C63F5DA}</a:tableStyleId>
              </a:tblPr>
              <a:tblGrid>
                <a:gridCol w="4201643">
                  <a:extLst>
                    <a:ext uri="{9D8B030D-6E8A-4147-A177-3AD203B41FA5}">
                      <a16:colId xmlns:a16="http://schemas.microsoft.com/office/drawing/2014/main" val="894409221"/>
                    </a:ext>
                  </a:extLst>
                </a:gridCol>
              </a:tblGrid>
              <a:tr h="370840">
                <a:tc>
                  <a:txBody>
                    <a:bodyPr/>
                    <a:lstStyle/>
                    <a:p>
                      <a:r>
                        <a:rPr kumimoji="1" lang="ja-JP" altLang="en-US" sz="1400" dirty="0">
                          <a:latin typeface="Meiryo UI" panose="020B0604030504040204" pitchFamily="50" charset="-128"/>
                          <a:ea typeface="Meiryo UI" panose="020B0604030504040204" pitchFamily="50" charset="-128"/>
                        </a:rPr>
                        <a:t>アカウント設定時</a:t>
                      </a:r>
                      <a:endParaRPr kumimoji="1" lang="en-US" altLang="ja-JP" sz="1400" dirty="0">
                        <a:latin typeface="Meiryo UI" panose="020B0604030504040204" pitchFamily="50" charset="-128"/>
                        <a:ea typeface="Meiryo UI" panose="020B0604030504040204" pitchFamily="50" charset="-128"/>
                      </a:endParaRPr>
                    </a:p>
                    <a:p>
                      <a:r>
                        <a:rPr kumimoji="1" lang="ja-JP" altLang="en-US" sz="1400" dirty="0">
                          <a:latin typeface="Meiryo UI" panose="020B0604030504040204" pitchFamily="50" charset="-128"/>
                          <a:ea typeface="Meiryo UI" panose="020B0604030504040204" pitchFamily="50" charset="-128"/>
                        </a:rPr>
                        <a:t>生年月日，ユーザー名，メールアドレス，パスワード</a:t>
                      </a:r>
                    </a:p>
                  </a:txBody>
                  <a:tcPr/>
                </a:tc>
                <a:extLst>
                  <a:ext uri="{0D108BD9-81ED-4DB2-BD59-A6C34878D82A}">
                    <a16:rowId xmlns:a16="http://schemas.microsoft.com/office/drawing/2014/main" val="967101736"/>
                  </a:ext>
                </a:extLst>
              </a:tr>
              <a:tr h="370840">
                <a:tc>
                  <a:txBody>
                    <a:bodyPr/>
                    <a:lstStyle/>
                    <a:p>
                      <a:r>
                        <a:rPr kumimoji="1" lang="ja-JP" altLang="en-US" sz="1400" dirty="0">
                          <a:latin typeface="Meiryo UI" panose="020B0604030504040204" pitchFamily="50" charset="-128"/>
                          <a:ea typeface="Meiryo UI" panose="020B0604030504040204" pitchFamily="50" charset="-128"/>
                        </a:rPr>
                        <a:t>米アップルや米グーグルなどのアカウント利用時</a:t>
                      </a:r>
                      <a:endParaRPr kumimoji="1" lang="en-US" altLang="ja-JP" sz="1400" dirty="0">
                        <a:latin typeface="Meiryo UI" panose="020B0604030504040204" pitchFamily="50" charset="-128"/>
                        <a:ea typeface="Meiryo UI" panose="020B0604030504040204" pitchFamily="50" charset="-128"/>
                      </a:endParaRPr>
                    </a:p>
                    <a:p>
                      <a:r>
                        <a:rPr kumimoji="1" lang="ja-JP" altLang="en-US" sz="1400" dirty="0">
                          <a:latin typeface="Meiryo UI" panose="020B0604030504040204" pitchFamily="50" charset="-128"/>
                          <a:ea typeface="Meiryo UI" panose="020B0604030504040204" pitchFamily="50" charset="-128"/>
                        </a:rPr>
                        <a:t>アクセストークンなど</a:t>
                      </a:r>
                    </a:p>
                  </a:txBody>
                  <a:tcPr/>
                </a:tc>
                <a:extLst>
                  <a:ext uri="{0D108BD9-81ED-4DB2-BD59-A6C34878D82A}">
                    <a16:rowId xmlns:a16="http://schemas.microsoft.com/office/drawing/2014/main" val="859682489"/>
                  </a:ext>
                </a:extLst>
              </a:tr>
              <a:tr h="370840">
                <a:tc>
                  <a:txBody>
                    <a:bodyPr/>
                    <a:lstStyle/>
                    <a:p>
                      <a:r>
                        <a:rPr kumimoji="1" lang="ja-JP" altLang="en-US" sz="1400" dirty="0">
                          <a:latin typeface="Meiryo UI" panose="020B0604030504040204" pitchFamily="50" charset="-128"/>
                          <a:ea typeface="Meiryo UI" panose="020B0604030504040204" pitchFamily="50" charset="-128"/>
                        </a:rPr>
                        <a:t>入力したプロンプトやアップロードしたファイル</a:t>
                      </a:r>
                    </a:p>
                  </a:txBody>
                  <a:tcPr/>
                </a:tc>
                <a:extLst>
                  <a:ext uri="{0D108BD9-81ED-4DB2-BD59-A6C34878D82A}">
                    <a16:rowId xmlns:a16="http://schemas.microsoft.com/office/drawing/2014/main" val="173141957"/>
                  </a:ext>
                </a:extLst>
              </a:tr>
              <a:tr h="370840">
                <a:tc>
                  <a:txBody>
                    <a:bodyPr/>
                    <a:lstStyle/>
                    <a:p>
                      <a:r>
                        <a:rPr kumimoji="1" lang="ja-JP" altLang="en-US" sz="1400" dirty="0">
                          <a:latin typeface="Meiryo UI" panose="020B0604030504040204" pitchFamily="50" charset="-128"/>
                          <a:ea typeface="Meiryo UI" panose="020B0604030504040204" pitchFamily="50" charset="-128"/>
                        </a:rPr>
                        <a:t>問い合わせ時に得た情報</a:t>
                      </a:r>
                    </a:p>
                  </a:txBody>
                  <a:tcPr/>
                </a:tc>
                <a:extLst>
                  <a:ext uri="{0D108BD9-81ED-4DB2-BD59-A6C34878D82A}">
                    <a16:rowId xmlns:a16="http://schemas.microsoft.com/office/drawing/2014/main" val="3894853312"/>
                  </a:ext>
                </a:extLst>
              </a:tr>
              <a:tr h="370840">
                <a:tc>
                  <a:txBody>
                    <a:bodyPr/>
                    <a:lstStyle/>
                    <a:p>
                      <a:r>
                        <a:rPr kumimoji="1" lang="ja-JP" altLang="en-US" sz="1400" dirty="0">
                          <a:latin typeface="Meiryo UI" panose="020B0604030504040204" pitchFamily="50" charset="-128"/>
                          <a:ea typeface="Meiryo UI" panose="020B0604030504040204" pitchFamily="50" charset="-128"/>
                        </a:rPr>
                        <a:t>アクセス時</a:t>
                      </a:r>
                      <a:endParaRPr kumimoji="1" lang="en-US" altLang="ja-JP" sz="1400" dirty="0">
                        <a:latin typeface="Meiryo UI" panose="020B0604030504040204" pitchFamily="50" charset="-128"/>
                        <a:ea typeface="Meiryo UI" panose="020B0604030504040204" pitchFamily="50" charset="-128"/>
                      </a:endParaRPr>
                    </a:p>
                    <a:p>
                      <a:r>
                        <a:rPr kumimoji="1" lang="ja-JP" altLang="en-US" sz="1400" dirty="0">
                          <a:latin typeface="Meiryo UI" panose="020B0604030504040204" pitchFamily="50" charset="-128"/>
                          <a:ea typeface="Meiryo UI" panose="020B0604030504040204" pitchFamily="50" charset="-128"/>
                        </a:rPr>
                        <a:t>端末情報（モデル，</a:t>
                      </a:r>
                      <a:r>
                        <a:rPr kumimoji="1" lang="en-US" altLang="ja-JP" sz="1400" dirty="0">
                          <a:latin typeface="Meiryo UI" panose="020B0604030504040204" pitchFamily="50" charset="-128"/>
                          <a:ea typeface="Meiryo UI" panose="020B0604030504040204" pitchFamily="50" charset="-128"/>
                        </a:rPr>
                        <a:t>OS</a:t>
                      </a:r>
                      <a:r>
                        <a:rPr kumimoji="1" lang="ja-JP" altLang="en-US" sz="1400" dirty="0">
                          <a:latin typeface="Meiryo UI" panose="020B0604030504040204" pitchFamily="50" charset="-128"/>
                          <a:ea typeface="Meiryo UI" panose="020B0604030504040204" pitchFamily="50" charset="-128"/>
                        </a:rPr>
                        <a:t>，</a:t>
                      </a:r>
                      <a:r>
                        <a:rPr kumimoji="1" lang="en-US" altLang="ja-JP" sz="1400" dirty="0">
                          <a:latin typeface="Meiryo UI" panose="020B0604030504040204" pitchFamily="50" charset="-128"/>
                          <a:ea typeface="Meiryo UI" panose="020B0604030504040204" pitchFamily="50" charset="-128"/>
                        </a:rPr>
                        <a:t>IP</a:t>
                      </a:r>
                      <a:r>
                        <a:rPr kumimoji="1" lang="ja-JP" altLang="en-US" sz="1400" dirty="0">
                          <a:latin typeface="Meiryo UI" panose="020B0604030504040204" pitchFamily="50" charset="-128"/>
                          <a:ea typeface="Meiryo UI" panose="020B0604030504040204" pitchFamily="50" charset="-128"/>
                        </a:rPr>
                        <a:t>アドレスなど）</a:t>
                      </a:r>
                    </a:p>
                  </a:txBody>
                  <a:tcPr/>
                </a:tc>
                <a:extLst>
                  <a:ext uri="{0D108BD9-81ED-4DB2-BD59-A6C34878D82A}">
                    <a16:rowId xmlns:a16="http://schemas.microsoft.com/office/drawing/2014/main" val="840287621"/>
                  </a:ext>
                </a:extLst>
              </a:tr>
              <a:tr h="370840">
                <a:tc>
                  <a:txBody>
                    <a:bodyPr/>
                    <a:lstStyle/>
                    <a:p>
                      <a:r>
                        <a:rPr kumimoji="1" lang="ja-JP" altLang="en-US" sz="1400" dirty="0">
                          <a:latin typeface="Meiryo UI" panose="020B0604030504040204" pitchFamily="50" charset="-128"/>
                          <a:ea typeface="Meiryo UI" panose="020B0604030504040204" pitchFamily="50" charset="-128"/>
                        </a:rPr>
                        <a:t>利用する機能や実行した操作情報</a:t>
                      </a:r>
                    </a:p>
                  </a:txBody>
                  <a:tcPr/>
                </a:tc>
                <a:extLst>
                  <a:ext uri="{0D108BD9-81ED-4DB2-BD59-A6C34878D82A}">
                    <a16:rowId xmlns:a16="http://schemas.microsoft.com/office/drawing/2014/main" val="231005456"/>
                  </a:ext>
                </a:extLst>
              </a:tr>
              <a:tr h="370840">
                <a:tc>
                  <a:txBody>
                    <a:bodyPr/>
                    <a:lstStyle/>
                    <a:p>
                      <a:r>
                        <a:rPr kumimoji="1" lang="en-US" altLang="ja-JP" sz="1400" dirty="0">
                          <a:latin typeface="Meiryo UI" panose="020B0604030504040204" pitchFamily="50" charset="-128"/>
                          <a:ea typeface="Meiryo UI" panose="020B0604030504040204" pitchFamily="50" charset="-128"/>
                        </a:rPr>
                        <a:t>Cookie</a:t>
                      </a:r>
                      <a:r>
                        <a:rPr kumimoji="1" lang="ja-JP" altLang="en-US" sz="1400" dirty="0">
                          <a:latin typeface="Meiryo UI" panose="020B0604030504040204" pitchFamily="50" charset="-128"/>
                          <a:ea typeface="Meiryo UI" panose="020B0604030504040204" pitchFamily="50" charset="-128"/>
                        </a:rPr>
                        <a:t>など情報</a:t>
                      </a:r>
                    </a:p>
                  </a:txBody>
                  <a:tcPr/>
                </a:tc>
                <a:extLst>
                  <a:ext uri="{0D108BD9-81ED-4DB2-BD59-A6C34878D82A}">
                    <a16:rowId xmlns:a16="http://schemas.microsoft.com/office/drawing/2014/main" val="448924014"/>
                  </a:ext>
                </a:extLst>
              </a:tr>
              <a:tr h="370840">
                <a:tc>
                  <a:txBody>
                    <a:bodyPr/>
                    <a:lstStyle/>
                    <a:p>
                      <a:r>
                        <a:rPr kumimoji="1" lang="ja-JP" altLang="en-US" sz="1400" dirty="0">
                          <a:latin typeface="Meiryo UI" panose="020B0604030504040204" pitchFamily="50" charset="-128"/>
                          <a:ea typeface="Meiryo UI" panose="020B0604030504040204" pitchFamily="50" charset="-128"/>
                        </a:rPr>
                        <a:t>注文や取引に関する支払情報」</a:t>
                      </a:r>
                    </a:p>
                  </a:txBody>
                  <a:tcPr/>
                </a:tc>
                <a:extLst>
                  <a:ext uri="{0D108BD9-81ED-4DB2-BD59-A6C34878D82A}">
                    <a16:rowId xmlns:a16="http://schemas.microsoft.com/office/drawing/2014/main" val="2726892633"/>
                  </a:ext>
                </a:extLst>
              </a:tr>
            </a:tbl>
          </a:graphicData>
        </a:graphic>
      </p:graphicFrame>
      <p:sp>
        <p:nvSpPr>
          <p:cNvPr id="24" name="テキスト ボックス 23">
            <a:extLst>
              <a:ext uri="{FF2B5EF4-FFF2-40B4-BE49-F238E27FC236}">
                <a16:creationId xmlns:a16="http://schemas.microsoft.com/office/drawing/2014/main" id="{C3526857-7159-D90C-3328-25EC0A2B5D40}"/>
              </a:ext>
            </a:extLst>
          </p:cNvPr>
          <p:cNvSpPr txBox="1"/>
          <p:nvPr/>
        </p:nvSpPr>
        <p:spPr>
          <a:xfrm>
            <a:off x="7455269" y="2875417"/>
            <a:ext cx="3389778" cy="338554"/>
          </a:xfrm>
          <a:prstGeom prst="rect">
            <a:avLst/>
          </a:prstGeom>
          <a:noFill/>
        </p:spPr>
        <p:txBody>
          <a:bodyPr wrap="square" rtlCol="0">
            <a:spAutoFit/>
          </a:bodyPr>
          <a:lstStyle/>
          <a:p>
            <a:r>
              <a:rPr kumimoji="1" lang="en-US" altLang="ja-JP" sz="1600" b="1" dirty="0" err="1">
                <a:latin typeface="Meiryo UI" panose="020B0604030504040204" pitchFamily="50" charset="-128"/>
                <a:ea typeface="Meiryo UI" panose="020B0604030504040204" pitchFamily="50" charset="-128"/>
              </a:rPr>
              <a:t>DeepSeek</a:t>
            </a:r>
            <a:r>
              <a:rPr kumimoji="1" lang="ja-JP" altLang="en-US" sz="1600" b="1" dirty="0">
                <a:latin typeface="Meiryo UI" panose="020B0604030504040204" pitchFamily="50" charset="-128"/>
                <a:ea typeface="Meiryo UI" panose="020B0604030504040204" pitchFamily="50" charset="-128"/>
              </a:rPr>
              <a:t>が収集する情報（例）</a:t>
            </a:r>
          </a:p>
        </p:txBody>
      </p:sp>
      <p:sp>
        <p:nvSpPr>
          <p:cNvPr id="25" name="テキスト ボックス 24">
            <a:extLst>
              <a:ext uri="{FF2B5EF4-FFF2-40B4-BE49-F238E27FC236}">
                <a16:creationId xmlns:a16="http://schemas.microsoft.com/office/drawing/2014/main" id="{E3EAFE74-8E23-6D92-498D-7086FAF16567}"/>
              </a:ext>
            </a:extLst>
          </p:cNvPr>
          <p:cNvSpPr txBox="1"/>
          <p:nvPr/>
        </p:nvSpPr>
        <p:spPr>
          <a:xfrm>
            <a:off x="107575" y="1152123"/>
            <a:ext cx="11006417" cy="584775"/>
          </a:xfrm>
          <a:prstGeom prst="rect">
            <a:avLst/>
          </a:prstGeom>
          <a:noFill/>
        </p:spPr>
        <p:txBody>
          <a:bodyPr wrap="square">
            <a:spAutoFit/>
          </a:bodyPr>
          <a:lstStyle/>
          <a:p>
            <a:r>
              <a:rPr lang="en-US" altLang="ja-JP" sz="1600" dirty="0">
                <a:latin typeface="Meiryo UI" panose="020B0604030504040204" pitchFamily="50" charset="-128"/>
                <a:ea typeface="Meiryo UI" panose="020B0604030504040204" pitchFamily="50" charset="-128"/>
              </a:rPr>
              <a:t>2025</a:t>
            </a:r>
            <a:r>
              <a:rPr lang="ja-JP" altLang="en-US" sz="1600" dirty="0">
                <a:latin typeface="Meiryo UI" panose="020B0604030504040204" pitchFamily="50" charset="-128"/>
                <a:ea typeface="Meiryo UI" panose="020B0604030504040204" pitchFamily="50" charset="-128"/>
              </a:rPr>
              <a:t>年１月下旬　</a:t>
            </a:r>
            <a:r>
              <a:rPr lang="en-US" altLang="ja-JP" sz="1600" dirty="0" err="1">
                <a:latin typeface="Meiryo UI" panose="020B0604030504040204" pitchFamily="50" charset="-128"/>
                <a:ea typeface="Meiryo UI" panose="020B0604030504040204" pitchFamily="50" charset="-128"/>
              </a:rPr>
              <a:t>DeepSeek</a:t>
            </a:r>
            <a:r>
              <a:rPr lang="ja-JP" altLang="en-US" sz="1600" dirty="0">
                <a:latin typeface="Meiryo UI" panose="020B0604030504040204" pitchFamily="50" charset="-128"/>
                <a:ea typeface="Meiryo UI" panose="020B0604030504040204" pitchFamily="50" charset="-128"/>
              </a:rPr>
              <a:t>ｰ</a:t>
            </a:r>
            <a:r>
              <a:rPr lang="en-US" altLang="ja-JP" sz="1600" dirty="0">
                <a:latin typeface="Meiryo UI" panose="020B0604030504040204" pitchFamily="50" charset="-128"/>
                <a:ea typeface="Meiryo UI" panose="020B0604030504040204" pitchFamily="50" charset="-128"/>
              </a:rPr>
              <a:t>R1</a:t>
            </a:r>
            <a:r>
              <a:rPr lang="ja-JP" altLang="en-US" sz="1600" dirty="0">
                <a:latin typeface="Meiryo UI" panose="020B0604030504040204" pitchFamily="50" charset="-128"/>
                <a:ea typeface="Meiryo UI" panose="020B0604030504040204" pitchFamily="50" charset="-128"/>
              </a:rPr>
              <a:t>の性能が同じ推論強化型の</a:t>
            </a:r>
            <a:r>
              <a:rPr lang="en-US" altLang="ja-JP" sz="1600" dirty="0">
                <a:latin typeface="Meiryo UI" panose="020B0604030504040204" pitchFamily="50" charset="-128"/>
                <a:ea typeface="Meiryo UI" panose="020B0604030504040204" pitchFamily="50" charset="-128"/>
              </a:rPr>
              <a:t>LLM</a:t>
            </a:r>
            <a:r>
              <a:rPr lang="ja-JP" altLang="en-US" sz="1600" dirty="0">
                <a:latin typeface="Meiryo UI" panose="020B0604030504040204" pitchFamily="50" charset="-128"/>
                <a:ea typeface="Meiryo UI" panose="020B0604030504040204" pitchFamily="50" charset="-128"/>
              </a:rPr>
              <a:t>である</a:t>
            </a:r>
            <a:r>
              <a:rPr lang="en-US" altLang="ja-JP" sz="1600" dirty="0">
                <a:latin typeface="Meiryo UI" panose="020B0604030504040204" pitchFamily="50" charset="-128"/>
                <a:ea typeface="Meiryo UI" panose="020B0604030504040204" pitchFamily="50" charset="-128"/>
              </a:rPr>
              <a:t>OpenAI o1</a:t>
            </a:r>
            <a:r>
              <a:rPr lang="ja-JP" altLang="en-US" sz="1600" dirty="0">
                <a:latin typeface="Meiryo UI" panose="020B0604030504040204" pitchFamily="50" charset="-128"/>
                <a:ea typeface="Meiryo UI" panose="020B0604030504040204" pitchFamily="50" charset="-128"/>
              </a:rPr>
              <a:t>に匹敵するするにも関わらず、利用料金が大幅に低額である。</a:t>
            </a:r>
            <a:endParaRPr lang="en-US" altLang="ja-JP" sz="1600" dirty="0">
              <a:latin typeface="Meiryo UI" panose="020B0604030504040204" pitchFamily="50" charset="-128"/>
              <a:ea typeface="Meiryo UI" panose="020B0604030504040204" pitchFamily="50" charset="-128"/>
            </a:endParaRPr>
          </a:p>
        </p:txBody>
      </p:sp>
      <p:sp>
        <p:nvSpPr>
          <p:cNvPr id="7" name="スライド番号プレースホルダー 6">
            <a:extLst>
              <a:ext uri="{FF2B5EF4-FFF2-40B4-BE49-F238E27FC236}">
                <a16:creationId xmlns:a16="http://schemas.microsoft.com/office/drawing/2014/main" id="{56368AFF-8DAD-79B1-9327-0D5812A9E39B}"/>
              </a:ext>
            </a:extLst>
          </p:cNvPr>
          <p:cNvSpPr>
            <a:spLocks noGrp="1"/>
          </p:cNvSpPr>
          <p:nvPr>
            <p:ph type="sldNum" sz="quarter" idx="12"/>
          </p:nvPr>
        </p:nvSpPr>
        <p:spPr/>
        <p:txBody>
          <a:bodyPr/>
          <a:lstStyle/>
          <a:p>
            <a:fld id="{2977F5E9-0479-47A0-9E51-109E0858BCF2}" type="slidenum">
              <a:rPr kumimoji="1" lang="ja-JP" altLang="en-US" smtClean="0"/>
              <a:t>14</a:t>
            </a:fld>
            <a:endParaRPr kumimoji="1" lang="ja-JP" altLang="en-US"/>
          </a:p>
        </p:txBody>
      </p:sp>
    </p:spTree>
    <p:extLst>
      <p:ext uri="{BB962C8B-B14F-4D97-AF65-F5344CB8AC3E}">
        <p14:creationId xmlns:p14="http://schemas.microsoft.com/office/powerpoint/2010/main" val="3940485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EF1B53-F2C4-F3B8-F442-EC1B7F6CE5C9}"/>
            </a:ext>
          </a:extLst>
        </p:cNvPr>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46B310B9-A215-26D7-B5CB-F481069D4351}"/>
              </a:ext>
            </a:extLst>
          </p:cNvPr>
          <p:cNvSpPr txBox="1"/>
          <p:nvPr/>
        </p:nvSpPr>
        <p:spPr>
          <a:xfrm>
            <a:off x="2315883" y="3013502"/>
            <a:ext cx="7560235" cy="830997"/>
          </a:xfrm>
          <a:prstGeom prst="rect">
            <a:avLst/>
          </a:prstGeom>
          <a:noFill/>
        </p:spPr>
        <p:txBody>
          <a:bodyPr wrap="square" rtlCol="0">
            <a:spAutoFit/>
          </a:bodyPr>
          <a:lstStyle/>
          <a:p>
            <a:pPr algn="ctr"/>
            <a:r>
              <a:rPr lang="ja-JP" altLang="en-US" sz="4800" b="1" dirty="0">
                <a:latin typeface="Meiryo UI" panose="020B0604030504040204" pitchFamily="50" charset="-128"/>
                <a:ea typeface="Meiryo UI" panose="020B0604030504040204" pitchFamily="50" charset="-128"/>
              </a:rPr>
              <a:t>７ー２．身体と運動</a:t>
            </a:r>
            <a:endParaRPr kumimoji="1" lang="ja-JP" altLang="en-US" sz="4800" dirty="0"/>
          </a:p>
        </p:txBody>
      </p:sp>
      <p:sp>
        <p:nvSpPr>
          <p:cNvPr id="2" name="スライド番号プレースホルダー 1">
            <a:extLst>
              <a:ext uri="{FF2B5EF4-FFF2-40B4-BE49-F238E27FC236}">
                <a16:creationId xmlns:a16="http://schemas.microsoft.com/office/drawing/2014/main" id="{D6EC4E13-45FB-226A-CCF9-7DF64E06EF0F}"/>
              </a:ext>
            </a:extLst>
          </p:cNvPr>
          <p:cNvSpPr>
            <a:spLocks noGrp="1"/>
          </p:cNvSpPr>
          <p:nvPr>
            <p:ph type="sldNum" sz="quarter" idx="12"/>
          </p:nvPr>
        </p:nvSpPr>
        <p:spPr/>
        <p:txBody>
          <a:bodyPr/>
          <a:lstStyle/>
          <a:p>
            <a:fld id="{2977F5E9-0479-47A0-9E51-109E0858BCF2}" type="slidenum">
              <a:rPr kumimoji="1" lang="ja-JP" altLang="en-US" smtClean="0"/>
              <a:t>15</a:t>
            </a:fld>
            <a:endParaRPr kumimoji="1" lang="ja-JP" altLang="en-US"/>
          </a:p>
        </p:txBody>
      </p:sp>
    </p:spTree>
    <p:extLst>
      <p:ext uri="{BB962C8B-B14F-4D97-AF65-F5344CB8AC3E}">
        <p14:creationId xmlns:p14="http://schemas.microsoft.com/office/powerpoint/2010/main" val="9001329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78F06E-F2E5-EF0F-3BE3-DA7AB026830A}"/>
              </a:ext>
            </a:extLst>
          </p:cNvPr>
          <p:cNvSpPr>
            <a:spLocks noGrp="1"/>
          </p:cNvSpPr>
          <p:nvPr>
            <p:ph type="title"/>
          </p:nvPr>
        </p:nvSpPr>
        <p:spPr/>
        <p:txBody>
          <a:bodyPr>
            <a:normAutofit/>
          </a:bodyPr>
          <a:lstStyle/>
          <a:p>
            <a:r>
              <a:rPr kumimoji="1" lang="ja-JP" altLang="en-US" b="1" dirty="0"/>
              <a:t>シンボルグラウンディング問題（</a:t>
            </a:r>
            <a:r>
              <a:rPr kumimoji="1" lang="en-US" altLang="ja-JP" b="1" dirty="0"/>
              <a:t>Symbol Grounding Problem</a:t>
            </a:r>
            <a:r>
              <a:rPr kumimoji="1" lang="ja-JP" altLang="en-US" b="1" dirty="0"/>
              <a:t>）</a:t>
            </a:r>
          </a:p>
        </p:txBody>
      </p:sp>
      <p:sp>
        <p:nvSpPr>
          <p:cNvPr id="3" name="テキスト プレースホルダー 2">
            <a:extLst>
              <a:ext uri="{FF2B5EF4-FFF2-40B4-BE49-F238E27FC236}">
                <a16:creationId xmlns:a16="http://schemas.microsoft.com/office/drawing/2014/main" id="{FF0D2F55-9B66-F2CF-3B81-33C826F60821}"/>
              </a:ext>
            </a:extLst>
          </p:cNvPr>
          <p:cNvSpPr>
            <a:spLocks noGrp="1"/>
          </p:cNvSpPr>
          <p:nvPr>
            <p:ph type="body" sz="quarter" idx="13"/>
          </p:nvPr>
        </p:nvSpPr>
        <p:spPr/>
        <p:txBody>
          <a:bodyPr/>
          <a:lstStyle/>
          <a:p>
            <a:r>
              <a:rPr kumimoji="1" lang="ja-JP" altLang="en-US" dirty="0"/>
              <a:t>７ー２．身体体と運動</a:t>
            </a:r>
          </a:p>
        </p:txBody>
      </p:sp>
      <p:sp>
        <p:nvSpPr>
          <p:cNvPr id="7" name="テキスト ボックス 6">
            <a:extLst>
              <a:ext uri="{FF2B5EF4-FFF2-40B4-BE49-F238E27FC236}">
                <a16:creationId xmlns:a16="http://schemas.microsoft.com/office/drawing/2014/main" id="{ED600351-2168-AF53-12AA-3EE7E8B7D0A7}"/>
              </a:ext>
            </a:extLst>
          </p:cNvPr>
          <p:cNvSpPr txBox="1"/>
          <p:nvPr/>
        </p:nvSpPr>
        <p:spPr>
          <a:xfrm>
            <a:off x="452157" y="1089018"/>
            <a:ext cx="10628220" cy="3816429"/>
          </a:xfrm>
          <a:prstGeom prst="rect">
            <a:avLst/>
          </a:prstGeom>
          <a:noFill/>
        </p:spPr>
        <p:txBody>
          <a:bodyPr wrap="square">
            <a:spAutoFit/>
          </a:bodyPr>
          <a:lstStyle/>
          <a:p>
            <a:r>
              <a:rPr lang="ja-JP" altLang="en-US" dirty="0">
                <a:latin typeface="Meiryo UI" panose="020B0604030504040204" pitchFamily="50" charset="-128"/>
                <a:ea typeface="Meiryo UI" panose="020B0604030504040204" pitchFamily="50" charset="-128"/>
              </a:rPr>
              <a:t>記号システム内のシンボルがどのようにして実世界の意味と結びつけられるかという問題です。（スティーバン・ハーナッドによって提唱）</a:t>
            </a:r>
            <a:endParaRPr lang="en-US" altLang="ja-JP" dirty="0">
              <a:latin typeface="Meiryo UI" panose="020B0604030504040204" pitchFamily="50" charset="-128"/>
              <a:ea typeface="Meiryo UI" panose="020B0604030504040204" pitchFamily="50" charset="-128"/>
            </a:endParaRPr>
          </a:p>
          <a:p>
            <a:endParaRPr lang="en-US" altLang="ja-JP" sz="2000" dirty="0">
              <a:latin typeface="Meiryo UI" panose="020B0604030504040204" pitchFamily="50" charset="-128"/>
              <a:ea typeface="Meiryo UI" panose="020B0604030504040204" pitchFamily="50" charset="-128"/>
            </a:endParaRPr>
          </a:p>
          <a:p>
            <a:r>
              <a:rPr lang="ja-JP" altLang="en-US" b="1" dirty="0">
                <a:latin typeface="Meiryo UI" panose="020B0604030504040204" pitchFamily="50" charset="-128"/>
                <a:ea typeface="Meiryo UI" panose="020B0604030504040204" pitchFamily="50" charset="-128"/>
              </a:rPr>
              <a:t>考えられている対応方法</a:t>
            </a:r>
            <a:endParaRPr lang="en-US" altLang="ja-JP" b="1" dirty="0">
              <a:latin typeface="Meiryo UI" panose="020B0604030504040204" pitchFamily="50" charset="-128"/>
              <a:ea typeface="Meiryo UI" panose="020B0604030504040204" pitchFamily="50" charset="-128"/>
            </a:endParaRPr>
          </a:p>
          <a:p>
            <a:endParaRPr lang="en-US" altLang="ja-JP" dirty="0">
              <a:latin typeface="Meiryo UI" panose="020B0604030504040204" pitchFamily="50" charset="-128"/>
              <a:ea typeface="Meiryo UI" panose="020B0604030504040204" pitchFamily="50" charset="-128"/>
            </a:endParaRPr>
          </a:p>
          <a:p>
            <a:r>
              <a:rPr lang="ja-JP" altLang="en-US" sz="1600" b="1" dirty="0">
                <a:latin typeface="Meiryo UI" panose="020B0604030504040204" pitchFamily="50" charset="-128"/>
                <a:ea typeface="Meiryo UI" panose="020B0604030504040204" pitchFamily="50" charset="-128"/>
              </a:rPr>
              <a:t>身体性アプローチ</a:t>
            </a:r>
            <a:r>
              <a:rPr lang="ja-JP" altLang="en-US" sz="1600" dirty="0">
                <a:latin typeface="Meiryo UI" panose="020B0604030504040204" pitchFamily="50" charset="-128"/>
                <a:ea typeface="Meiryo UI" panose="020B0604030504040204" pitchFamily="50" charset="-128"/>
              </a:rPr>
              <a:t>：</a:t>
            </a:r>
            <a:r>
              <a:rPr lang="en-US" altLang="ja-JP" sz="1600" dirty="0">
                <a:latin typeface="Meiryo UI" panose="020B0604030504040204" pitchFamily="50" charset="-128"/>
                <a:ea typeface="Meiryo UI" panose="020B0604030504040204" pitchFamily="50" charset="-128"/>
              </a:rPr>
              <a:t>AI</a:t>
            </a:r>
            <a:r>
              <a:rPr lang="ja-JP" altLang="en-US" sz="1600" dirty="0">
                <a:latin typeface="Meiryo UI" panose="020B0604030504040204" pitchFamily="50" charset="-128"/>
                <a:ea typeface="Meiryo UI" panose="020B0604030504040204" pitchFamily="50" charset="-128"/>
              </a:rPr>
              <a:t>やロボットが実世界と物理的に相互作用することで、シンボルとその意味を結びつける方法。例えば、ロボットが物体を操作することで、その物体の特性や用途を学習する。</a:t>
            </a:r>
          </a:p>
          <a:p>
            <a:endParaRPr lang="ja-JP" altLang="en-US" sz="1600" dirty="0">
              <a:latin typeface="Meiryo UI" panose="020B0604030504040204" pitchFamily="50" charset="-128"/>
              <a:ea typeface="Meiryo UI" panose="020B0604030504040204" pitchFamily="50" charset="-128"/>
            </a:endParaRPr>
          </a:p>
          <a:p>
            <a:r>
              <a:rPr lang="ja-JP" altLang="en-US" sz="1600" b="1" dirty="0">
                <a:latin typeface="Meiryo UI" panose="020B0604030504040204" pitchFamily="50" charset="-128"/>
                <a:ea typeface="Meiryo UI" panose="020B0604030504040204" pitchFamily="50" charset="-128"/>
              </a:rPr>
              <a:t>マルチモーダル学習</a:t>
            </a:r>
            <a:r>
              <a:rPr lang="ja-JP" altLang="en-US" sz="1600" dirty="0">
                <a:latin typeface="Meiryo UI" panose="020B0604030504040204" pitchFamily="50" charset="-128"/>
                <a:ea typeface="Meiryo UI" panose="020B0604030504040204" pitchFamily="50" charset="-128"/>
              </a:rPr>
              <a:t>：視覚、聴覚、触覚など複数の感覚情報を統合して学習する方法。これにより、</a:t>
            </a:r>
            <a:r>
              <a:rPr lang="en-US" altLang="ja-JP" sz="1600" dirty="0">
                <a:latin typeface="Meiryo UI" panose="020B0604030504040204" pitchFamily="50" charset="-128"/>
                <a:ea typeface="Meiryo UI" panose="020B0604030504040204" pitchFamily="50" charset="-128"/>
              </a:rPr>
              <a:t>AI</a:t>
            </a:r>
            <a:r>
              <a:rPr lang="ja-JP" altLang="en-US" sz="1600" dirty="0">
                <a:latin typeface="Meiryo UI" panose="020B0604030504040204" pitchFamily="50" charset="-128"/>
                <a:ea typeface="Meiryo UI" panose="020B0604030504040204" pitchFamily="50" charset="-128"/>
              </a:rPr>
              <a:t>はより豊かな情報を基にシンボルの意味を理解できる。</a:t>
            </a:r>
          </a:p>
          <a:p>
            <a:endParaRPr lang="ja-JP" altLang="en-US" sz="1600" dirty="0">
              <a:latin typeface="Meiryo UI" panose="020B0604030504040204" pitchFamily="50" charset="-128"/>
              <a:ea typeface="Meiryo UI" panose="020B0604030504040204" pitchFamily="50" charset="-128"/>
            </a:endParaRPr>
          </a:p>
          <a:p>
            <a:r>
              <a:rPr lang="ja-JP" altLang="en-US" sz="1600" b="1" dirty="0">
                <a:latin typeface="Meiryo UI" panose="020B0604030504040204" pitchFamily="50" charset="-128"/>
                <a:ea typeface="Meiryo UI" panose="020B0604030504040204" pitchFamily="50" charset="-128"/>
              </a:rPr>
              <a:t>言語と知覚情報の統合</a:t>
            </a:r>
            <a:r>
              <a:rPr lang="ja-JP" altLang="en-US" sz="1600" dirty="0">
                <a:latin typeface="Meiryo UI" panose="020B0604030504040204" pitchFamily="50" charset="-128"/>
                <a:ea typeface="Meiryo UI" panose="020B0604030504040204" pitchFamily="50" charset="-128"/>
              </a:rPr>
              <a:t>：言語情報と実世界の知覚情報を結びつけることで、シンボルの意味を理解する方法。例えば、画像とその説明文を関連付けることで、</a:t>
            </a:r>
            <a:r>
              <a:rPr lang="en-US" altLang="ja-JP" sz="1600" dirty="0">
                <a:latin typeface="Meiryo UI" panose="020B0604030504040204" pitchFamily="50" charset="-128"/>
                <a:ea typeface="Meiryo UI" panose="020B0604030504040204" pitchFamily="50" charset="-128"/>
              </a:rPr>
              <a:t>AI</a:t>
            </a:r>
            <a:r>
              <a:rPr lang="ja-JP" altLang="en-US" sz="1600" dirty="0">
                <a:latin typeface="Meiryo UI" panose="020B0604030504040204" pitchFamily="50" charset="-128"/>
                <a:ea typeface="Meiryo UI" panose="020B0604030504040204" pitchFamily="50" charset="-128"/>
              </a:rPr>
              <a:t>はその物体の意味を学習する。</a:t>
            </a:r>
          </a:p>
          <a:p>
            <a:endParaRPr lang="ja-JP" altLang="en-US" dirty="0">
              <a:latin typeface="Meiryo UI" panose="020B0604030504040204" pitchFamily="50" charset="-128"/>
              <a:ea typeface="Meiryo UI" panose="020B0604030504040204" pitchFamily="50" charset="-128"/>
            </a:endParaRPr>
          </a:p>
        </p:txBody>
      </p:sp>
      <p:sp>
        <p:nvSpPr>
          <p:cNvPr id="4" name="スライド番号プレースホルダー 3">
            <a:extLst>
              <a:ext uri="{FF2B5EF4-FFF2-40B4-BE49-F238E27FC236}">
                <a16:creationId xmlns:a16="http://schemas.microsoft.com/office/drawing/2014/main" id="{189968DD-6E34-55C3-9193-FA1025951E78}"/>
              </a:ext>
            </a:extLst>
          </p:cNvPr>
          <p:cNvSpPr>
            <a:spLocks noGrp="1"/>
          </p:cNvSpPr>
          <p:nvPr>
            <p:ph type="sldNum" sz="quarter" idx="12"/>
          </p:nvPr>
        </p:nvSpPr>
        <p:spPr/>
        <p:txBody>
          <a:bodyPr/>
          <a:lstStyle/>
          <a:p>
            <a:fld id="{2977F5E9-0479-47A0-9E51-109E0858BCF2}" type="slidenum">
              <a:rPr kumimoji="1" lang="ja-JP" altLang="en-US" smtClean="0"/>
              <a:t>16</a:t>
            </a:fld>
            <a:endParaRPr kumimoji="1" lang="ja-JP" altLang="en-US"/>
          </a:p>
        </p:txBody>
      </p:sp>
    </p:spTree>
    <p:extLst>
      <p:ext uri="{BB962C8B-B14F-4D97-AF65-F5344CB8AC3E}">
        <p14:creationId xmlns:p14="http://schemas.microsoft.com/office/powerpoint/2010/main" val="12472313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4C470-6847-6C23-9B4A-CBBA0AB14E74}"/>
              </a:ext>
            </a:extLst>
          </p:cNvPr>
          <p:cNvSpPr>
            <a:spLocks noGrp="1"/>
          </p:cNvSpPr>
          <p:nvPr>
            <p:ph type="title"/>
          </p:nvPr>
        </p:nvSpPr>
        <p:spPr/>
        <p:txBody>
          <a:bodyPr/>
          <a:lstStyle/>
          <a:p>
            <a:r>
              <a:rPr kumimoji="1" lang="ja-JP" altLang="en-US" b="1" dirty="0"/>
              <a:t>身体性</a:t>
            </a:r>
            <a:r>
              <a:rPr kumimoji="1" lang="en-US" altLang="ja-JP" b="1" dirty="0"/>
              <a:t>(embodiment)</a:t>
            </a:r>
            <a:endParaRPr kumimoji="1" lang="ja-JP" altLang="en-US" b="1" dirty="0"/>
          </a:p>
        </p:txBody>
      </p:sp>
      <p:sp>
        <p:nvSpPr>
          <p:cNvPr id="3" name="テキスト プレースホルダー 2">
            <a:extLst>
              <a:ext uri="{FF2B5EF4-FFF2-40B4-BE49-F238E27FC236}">
                <a16:creationId xmlns:a16="http://schemas.microsoft.com/office/drawing/2014/main" id="{9AA08337-85B8-5972-8CF3-08B906DBC7E6}"/>
              </a:ext>
            </a:extLst>
          </p:cNvPr>
          <p:cNvSpPr>
            <a:spLocks noGrp="1"/>
          </p:cNvSpPr>
          <p:nvPr>
            <p:ph type="body" sz="quarter" idx="13"/>
          </p:nvPr>
        </p:nvSpPr>
        <p:spPr/>
        <p:txBody>
          <a:bodyPr/>
          <a:lstStyle/>
          <a:p>
            <a:r>
              <a:rPr kumimoji="1" lang="ja-JP" altLang="en-US" dirty="0"/>
              <a:t>７ー２．身体体と運動</a:t>
            </a:r>
          </a:p>
        </p:txBody>
      </p:sp>
      <p:sp>
        <p:nvSpPr>
          <p:cNvPr id="9" name="テキスト ボックス 8">
            <a:extLst>
              <a:ext uri="{FF2B5EF4-FFF2-40B4-BE49-F238E27FC236}">
                <a16:creationId xmlns:a16="http://schemas.microsoft.com/office/drawing/2014/main" id="{9351AA18-15AC-3AF7-818D-F26E96CAFB95}"/>
              </a:ext>
            </a:extLst>
          </p:cNvPr>
          <p:cNvSpPr txBox="1"/>
          <p:nvPr/>
        </p:nvSpPr>
        <p:spPr>
          <a:xfrm>
            <a:off x="333935" y="1284195"/>
            <a:ext cx="11524130" cy="4154984"/>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ロボット（身体）の</a:t>
            </a:r>
            <a:r>
              <a:rPr kumimoji="1" lang="en-US" altLang="ja-JP" b="1" dirty="0">
                <a:latin typeface="Meiryo UI" panose="020B0604030504040204" pitchFamily="50" charset="-128"/>
                <a:ea typeface="Meiryo UI" panose="020B0604030504040204" pitchFamily="50" charset="-128"/>
              </a:rPr>
              <a:t>AI</a:t>
            </a:r>
            <a:r>
              <a:rPr kumimoji="1" lang="ja-JP" altLang="en-US" b="1" dirty="0">
                <a:latin typeface="Meiryo UI" panose="020B0604030504040204" pitchFamily="50" charset="-128"/>
                <a:ea typeface="Meiryo UI" panose="020B0604030504040204" pitchFamily="50" charset="-128"/>
              </a:rPr>
              <a:t>に求められる基本的な機能</a:t>
            </a:r>
            <a:endParaRPr kumimoji="1" lang="en-US" altLang="ja-JP" b="1"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600" dirty="0">
                <a:latin typeface="Meiryo UI" panose="020B0604030504040204" pitchFamily="50" charset="-128"/>
                <a:ea typeface="Meiryo UI" panose="020B0604030504040204" pitchFamily="50" charset="-128"/>
              </a:rPr>
              <a:t>カメラから得られる情報で環境を認識</a:t>
            </a:r>
            <a:r>
              <a:rPr lang="ja-JP" altLang="en-US" sz="1600" dirty="0">
                <a:latin typeface="Meiryo UI" panose="020B0604030504040204" pitchFamily="50" charset="-128"/>
                <a:ea typeface="Meiryo UI" panose="020B0604030504040204" pitchFamily="50" charset="-128"/>
              </a:rPr>
              <a:t>し、障害物を避けるように動作すること</a:t>
            </a:r>
            <a:endParaRPr lang="en-US" altLang="ja-JP" sz="16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600" dirty="0">
                <a:latin typeface="Meiryo UI" panose="020B0604030504040204" pitchFamily="50" charset="-128"/>
                <a:ea typeface="Meiryo UI" panose="020B0604030504040204" pitchFamily="50" charset="-128"/>
              </a:rPr>
              <a:t>顔認証結果をもとに感情を推定すること</a:t>
            </a:r>
            <a:endParaRPr kumimoji="1"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r>
              <a:rPr lang="ja-JP" altLang="en-US" sz="1600" dirty="0">
                <a:latin typeface="Meiryo UI" panose="020B0604030504040204" pitchFamily="50" charset="-128"/>
                <a:ea typeface="Meiryo UI" panose="020B0604030504040204" pitchFamily="50" charset="-128"/>
              </a:rPr>
              <a:t>→　センサー情報を処理するモデルを高性能化することが重要な課題</a:t>
            </a:r>
            <a:endParaRPr lang="en-US" altLang="ja-JP" sz="1600" dirty="0">
              <a:latin typeface="Meiryo UI" panose="020B0604030504040204" pitchFamily="50" charset="-128"/>
              <a:ea typeface="Meiryo UI" panose="020B0604030504040204" pitchFamily="50" charset="-128"/>
            </a:endParaRPr>
          </a:p>
          <a:p>
            <a:endParaRPr kumimoji="1" lang="en-US" altLang="ja-JP" dirty="0">
              <a:latin typeface="Meiryo UI" panose="020B0604030504040204" pitchFamily="50" charset="-128"/>
              <a:ea typeface="Meiryo UI" panose="020B0604030504040204" pitchFamily="50" charset="-128"/>
            </a:endParaRPr>
          </a:p>
          <a:p>
            <a:r>
              <a:rPr kumimoji="1" lang="ja-JP" altLang="en-US" b="1" dirty="0">
                <a:latin typeface="Meiryo UI" panose="020B0604030504040204" pitchFamily="50" charset="-128"/>
                <a:ea typeface="Meiryo UI" panose="020B0604030504040204" pitchFamily="50" charset="-128"/>
              </a:rPr>
              <a:t>産業ロボットに使われる</a:t>
            </a:r>
            <a:r>
              <a:rPr kumimoji="1" lang="en-US" altLang="ja-JP" b="1" dirty="0">
                <a:latin typeface="Meiryo UI" panose="020B0604030504040204" pitchFamily="50" charset="-128"/>
                <a:ea typeface="Meiryo UI" panose="020B0604030504040204" pitchFamily="50" charset="-128"/>
              </a:rPr>
              <a:t>AI</a:t>
            </a:r>
          </a:p>
          <a:p>
            <a:pPr marL="450850" lvl="1" indent="-182563">
              <a:buFont typeface="Arial" panose="020B0604020202020204" pitchFamily="34" charset="0"/>
              <a:buChar char="•"/>
            </a:pPr>
            <a:r>
              <a:rPr kumimoji="1" lang="ja-JP" altLang="en-US" sz="1600" dirty="0">
                <a:latin typeface="Meiryo UI" panose="020B0604030504040204" pitchFamily="50" charset="-128"/>
                <a:ea typeface="Meiryo UI" panose="020B0604030504040204" pitchFamily="50" charset="-128"/>
              </a:rPr>
              <a:t>ロボットの動作設計の自動化</a:t>
            </a:r>
          </a:p>
          <a:p>
            <a:pPr marL="450850" lvl="1" indent="-182563">
              <a:buFont typeface="Arial" panose="020B0604020202020204" pitchFamily="34" charset="0"/>
              <a:buChar char="•"/>
            </a:pPr>
            <a:r>
              <a:rPr kumimoji="1" lang="ja-JP" altLang="en-US" sz="1600" dirty="0">
                <a:latin typeface="Meiryo UI" panose="020B0604030504040204" pitchFamily="50" charset="-128"/>
                <a:ea typeface="Meiryo UI" panose="020B0604030504040204" pitchFamily="50" charset="-128"/>
              </a:rPr>
              <a:t>多形状部品への適用</a:t>
            </a:r>
            <a:endParaRPr kumimoji="1" lang="en-US" altLang="ja-JP" sz="1600" dirty="0">
              <a:latin typeface="Meiryo UI" panose="020B0604030504040204" pitchFamily="50" charset="-128"/>
              <a:ea typeface="Meiryo UI" panose="020B0604030504040204" pitchFamily="50" charset="-128"/>
            </a:endParaRPr>
          </a:p>
          <a:p>
            <a:pPr marL="450850" lvl="1" indent="-182563">
              <a:buFont typeface="Arial" panose="020B0604020202020204" pitchFamily="34" charset="0"/>
              <a:buChar char="•"/>
            </a:pPr>
            <a:endParaRPr kumimoji="1" lang="ja-JP" altLang="en-US" sz="1600" dirty="0">
              <a:latin typeface="Meiryo UI" panose="020B0604030504040204" pitchFamily="50" charset="-128"/>
              <a:ea typeface="Meiryo UI" panose="020B0604030504040204" pitchFamily="50" charset="-128"/>
            </a:endParaRPr>
          </a:p>
          <a:p>
            <a:pPr indent="-188913"/>
            <a:r>
              <a:rPr kumimoji="1" lang="ja-JP" altLang="en-US" b="1" dirty="0">
                <a:latin typeface="Meiryo UI" panose="020B0604030504040204" pitchFamily="50" charset="-128"/>
                <a:ea typeface="Meiryo UI" panose="020B0604030504040204" pitchFamily="50" charset="-128"/>
              </a:rPr>
              <a:t>家庭用ロボットに使われる</a:t>
            </a:r>
            <a:r>
              <a:rPr kumimoji="1" lang="en-US" altLang="ja-JP" b="1" dirty="0">
                <a:latin typeface="Meiryo UI" panose="020B0604030504040204" pitchFamily="50" charset="-128"/>
                <a:ea typeface="Meiryo UI" panose="020B0604030504040204" pitchFamily="50" charset="-128"/>
              </a:rPr>
              <a:t>AI</a:t>
            </a:r>
          </a:p>
          <a:p>
            <a:pPr marL="450850" lvl="1" indent="-182563">
              <a:buFont typeface="Arial" panose="020B0604020202020204" pitchFamily="34" charset="0"/>
              <a:buChar char="•"/>
            </a:pPr>
            <a:r>
              <a:rPr kumimoji="1" lang="ja-JP" altLang="en-US" sz="1600" dirty="0">
                <a:latin typeface="Meiryo UI" panose="020B0604030504040204" pitchFamily="50" charset="-128"/>
                <a:ea typeface="Meiryo UI" panose="020B0604030504040204" pitchFamily="50" charset="-128"/>
              </a:rPr>
              <a:t>環境情報のセンシングで用いる深層学習モデル　カメラ画像内で物体の領の検出と認識した物体のラベルを識別する</a:t>
            </a:r>
          </a:p>
          <a:p>
            <a:pPr marL="806450" lvl="3" indent="-180975">
              <a:buFont typeface="Wingdings" panose="05000000000000000000" pitchFamily="2" charset="2"/>
              <a:buChar char="ü"/>
            </a:pPr>
            <a:r>
              <a:rPr kumimoji="1" lang="en-US" altLang="ja-JP" sz="1600" dirty="0">
                <a:latin typeface="Meiryo UI" panose="020B0604030504040204" pitchFamily="50" charset="-128"/>
                <a:ea typeface="Meiryo UI" panose="020B0604030504040204" pitchFamily="50" charset="-128"/>
              </a:rPr>
              <a:t>SSD</a:t>
            </a:r>
            <a:r>
              <a:rPr kumimoji="1" lang="ja-JP" altLang="en-US" sz="1600" dirty="0">
                <a:latin typeface="Meiryo UI" panose="020B0604030504040204" pitchFamily="50" charset="-128"/>
                <a:ea typeface="Meiryo UI" panose="020B0604030504040204" pitchFamily="50" charset="-128"/>
              </a:rPr>
              <a:t>（</a:t>
            </a:r>
            <a:r>
              <a:rPr kumimoji="1" lang="en-US" altLang="ja-JP" sz="1600" dirty="0">
                <a:latin typeface="Meiryo UI" panose="020B0604030504040204" pitchFamily="50" charset="-128"/>
                <a:ea typeface="Meiryo UI" panose="020B0604030504040204" pitchFamily="50" charset="-128"/>
              </a:rPr>
              <a:t>Single Shot </a:t>
            </a:r>
            <a:r>
              <a:rPr kumimoji="1" lang="en-US" altLang="ja-JP" sz="1600" dirty="0" err="1">
                <a:latin typeface="Meiryo UI" panose="020B0604030504040204" pitchFamily="50" charset="-128"/>
                <a:ea typeface="Meiryo UI" panose="020B0604030504040204" pitchFamily="50" charset="-128"/>
              </a:rPr>
              <a:t>Multibox</a:t>
            </a:r>
            <a:r>
              <a:rPr kumimoji="1" lang="en-US" altLang="ja-JP" sz="1600" dirty="0">
                <a:latin typeface="Meiryo UI" panose="020B0604030504040204" pitchFamily="50" charset="-128"/>
                <a:ea typeface="Meiryo UI" panose="020B0604030504040204" pitchFamily="50" charset="-128"/>
              </a:rPr>
              <a:t> Detector)</a:t>
            </a:r>
          </a:p>
          <a:p>
            <a:pPr marL="806450" lvl="3" indent="-180975">
              <a:buFont typeface="Wingdings" panose="05000000000000000000" pitchFamily="2" charset="2"/>
              <a:buChar char="ü"/>
            </a:pPr>
            <a:r>
              <a:rPr kumimoji="1" lang="en-US" altLang="ja-JP" sz="1600" dirty="0">
                <a:latin typeface="Meiryo UI" panose="020B0604030504040204" pitchFamily="50" charset="-128"/>
                <a:ea typeface="Meiryo UI" panose="020B0604030504040204" pitchFamily="50" charset="-128"/>
              </a:rPr>
              <a:t>YOLO (You Only Look Once)</a:t>
            </a:r>
          </a:p>
          <a:p>
            <a:pPr marL="450850" lvl="1" indent="-182563">
              <a:buFont typeface="Arial" panose="020B0604020202020204" pitchFamily="34" charset="0"/>
              <a:buChar char="•"/>
            </a:pPr>
            <a:r>
              <a:rPr kumimoji="1" lang="ja-JP" altLang="en-US" sz="1600" dirty="0">
                <a:latin typeface="Meiryo UI" panose="020B0604030504040204" pitchFamily="50" charset="-128"/>
                <a:ea typeface="Meiryo UI" panose="020B0604030504040204" pitchFamily="50" charset="-128"/>
              </a:rPr>
              <a:t>思考や行動選択のモデルで用いる強化学習モデル</a:t>
            </a:r>
          </a:p>
          <a:p>
            <a:pPr marL="806450" lvl="3" indent="-180975">
              <a:buFont typeface="Wingdings" panose="05000000000000000000" pitchFamily="2" charset="2"/>
              <a:buChar char="ü"/>
            </a:pPr>
            <a:r>
              <a:rPr kumimoji="1" lang="ja-JP" altLang="en-US" sz="1600" dirty="0">
                <a:latin typeface="Meiryo UI" panose="020B0604030504040204" pitchFamily="50" charset="-128"/>
                <a:ea typeface="Meiryo UI" panose="020B0604030504040204" pitchFamily="50" charset="-128"/>
              </a:rPr>
              <a:t>行動選択モデル　認識情報を生成した行動に対し、報酬を与え、それをもとに強化学習する</a:t>
            </a:r>
          </a:p>
        </p:txBody>
      </p:sp>
      <p:sp>
        <p:nvSpPr>
          <p:cNvPr id="4" name="スライド番号プレースホルダー 3">
            <a:extLst>
              <a:ext uri="{FF2B5EF4-FFF2-40B4-BE49-F238E27FC236}">
                <a16:creationId xmlns:a16="http://schemas.microsoft.com/office/drawing/2014/main" id="{7E9F0B39-0C98-D98D-84AA-7365FA4F9E22}"/>
              </a:ext>
            </a:extLst>
          </p:cNvPr>
          <p:cNvSpPr>
            <a:spLocks noGrp="1"/>
          </p:cNvSpPr>
          <p:nvPr>
            <p:ph type="sldNum" sz="quarter" idx="12"/>
          </p:nvPr>
        </p:nvSpPr>
        <p:spPr/>
        <p:txBody>
          <a:bodyPr/>
          <a:lstStyle/>
          <a:p>
            <a:fld id="{2977F5E9-0479-47A0-9E51-109E0858BCF2}" type="slidenum">
              <a:rPr kumimoji="1" lang="ja-JP" altLang="en-US" smtClean="0"/>
              <a:t>17</a:t>
            </a:fld>
            <a:endParaRPr kumimoji="1" lang="ja-JP" altLang="en-US"/>
          </a:p>
        </p:txBody>
      </p:sp>
    </p:spTree>
    <p:extLst>
      <p:ext uri="{BB962C8B-B14F-4D97-AF65-F5344CB8AC3E}">
        <p14:creationId xmlns:p14="http://schemas.microsoft.com/office/powerpoint/2010/main" val="42885472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08D8B1-32A7-A901-4050-FB91A49792C8}"/>
              </a:ext>
            </a:extLst>
          </p:cNvPr>
          <p:cNvSpPr>
            <a:spLocks noGrp="1"/>
          </p:cNvSpPr>
          <p:nvPr>
            <p:ph type="title"/>
          </p:nvPr>
        </p:nvSpPr>
        <p:spPr/>
        <p:txBody>
          <a:bodyPr/>
          <a:lstStyle/>
          <a:p>
            <a:r>
              <a:rPr kumimoji="1" lang="ja-JP" altLang="en-US" b="1" dirty="0"/>
              <a:t>モデル規範型ロボットと行動規範型ロボット</a:t>
            </a:r>
          </a:p>
        </p:txBody>
      </p:sp>
      <p:sp>
        <p:nvSpPr>
          <p:cNvPr id="3" name="テキスト プレースホルダー 2">
            <a:extLst>
              <a:ext uri="{FF2B5EF4-FFF2-40B4-BE49-F238E27FC236}">
                <a16:creationId xmlns:a16="http://schemas.microsoft.com/office/drawing/2014/main" id="{86598EDE-87EC-6691-5B50-A56174906083}"/>
              </a:ext>
            </a:extLst>
          </p:cNvPr>
          <p:cNvSpPr>
            <a:spLocks noGrp="1"/>
          </p:cNvSpPr>
          <p:nvPr>
            <p:ph type="body" sz="quarter" idx="13"/>
          </p:nvPr>
        </p:nvSpPr>
        <p:spPr/>
        <p:txBody>
          <a:bodyPr/>
          <a:lstStyle/>
          <a:p>
            <a:r>
              <a:rPr kumimoji="1" lang="ja-JP" altLang="en-US" dirty="0"/>
              <a:t>７ー２．身体体と運動</a:t>
            </a:r>
          </a:p>
        </p:txBody>
      </p:sp>
      <p:sp>
        <p:nvSpPr>
          <p:cNvPr id="6" name="テキスト ボックス 5">
            <a:extLst>
              <a:ext uri="{FF2B5EF4-FFF2-40B4-BE49-F238E27FC236}">
                <a16:creationId xmlns:a16="http://schemas.microsoft.com/office/drawing/2014/main" id="{18F55D63-0283-DACA-8A22-FC47C9BC322A}"/>
              </a:ext>
            </a:extLst>
          </p:cNvPr>
          <p:cNvSpPr txBox="1"/>
          <p:nvPr/>
        </p:nvSpPr>
        <p:spPr>
          <a:xfrm>
            <a:off x="336175" y="1089018"/>
            <a:ext cx="11248466" cy="5355312"/>
          </a:xfrm>
          <a:prstGeom prst="rect">
            <a:avLst/>
          </a:prstGeom>
          <a:noFill/>
        </p:spPr>
        <p:txBody>
          <a:bodyPr wrap="square">
            <a:spAutoFit/>
          </a:bodyPr>
          <a:lstStyle/>
          <a:p>
            <a:r>
              <a:rPr lang="ja-JP" altLang="en-US" b="1" dirty="0">
                <a:latin typeface="Meiryo UI" panose="020B0604030504040204" pitchFamily="50" charset="-128"/>
                <a:ea typeface="Meiryo UI" panose="020B0604030504040204" pitchFamily="50" charset="-128"/>
              </a:rPr>
              <a:t>モデル規範型ロボット</a:t>
            </a:r>
          </a:p>
          <a:p>
            <a:r>
              <a:rPr lang="ja-JP" altLang="en-US" sz="1600" dirty="0">
                <a:latin typeface="Meiryo UI" panose="020B0604030504040204" pitchFamily="50" charset="-128"/>
                <a:ea typeface="Meiryo UI" panose="020B0604030504040204" pitchFamily="50" charset="-128"/>
              </a:rPr>
              <a:t>モデル規範型ロボットは、事前に定義されたモデルを使用して問題を解決する。これらのロボットは、センサーから得た情報をモデルに入力し、そのモデルに基づいて行動を決定する。</a:t>
            </a:r>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pPr lvl="1"/>
            <a:r>
              <a:rPr lang="ja-JP" altLang="en-US" sz="1600" b="1" dirty="0">
                <a:latin typeface="Meiryo UI" panose="020B0604030504040204" pitchFamily="50" charset="-128"/>
                <a:ea typeface="Meiryo UI" panose="020B0604030504040204" pitchFamily="50" charset="-128"/>
              </a:rPr>
              <a:t>高精度</a:t>
            </a:r>
            <a:r>
              <a:rPr lang="ja-JP" altLang="en-US" sz="1600" dirty="0">
                <a:latin typeface="Meiryo UI" panose="020B0604030504040204" pitchFamily="50" charset="-128"/>
                <a:ea typeface="Meiryo UI" panose="020B0604030504040204" pitchFamily="50" charset="-128"/>
              </a:rPr>
              <a:t>：事前に定義されたモデルに基づいて動作するため、非常に高い精度でタスクを遂行できる。</a:t>
            </a:r>
          </a:p>
          <a:p>
            <a:pPr lvl="1"/>
            <a:r>
              <a:rPr lang="ja-JP" altLang="en-US" sz="1600" b="1" dirty="0">
                <a:latin typeface="Meiryo UI" panose="020B0604030504040204" pitchFamily="50" charset="-128"/>
                <a:ea typeface="Meiryo UI" panose="020B0604030504040204" pitchFamily="50" charset="-128"/>
              </a:rPr>
              <a:t>予測可能な動作</a:t>
            </a:r>
            <a:r>
              <a:rPr lang="ja-JP" altLang="en-US" sz="1600" dirty="0">
                <a:latin typeface="Meiryo UI" panose="020B0604030504040204" pitchFamily="50" charset="-128"/>
                <a:ea typeface="Meiryo UI" panose="020B0604030504040204" pitchFamily="50" charset="-128"/>
              </a:rPr>
              <a:t>：モデルに基づくため、動作が予測可能であり、安定したパフォーマンスを発揮する。</a:t>
            </a:r>
          </a:p>
          <a:p>
            <a:pPr lvl="1"/>
            <a:r>
              <a:rPr lang="ja-JP" altLang="en-US" sz="1600" b="1" dirty="0">
                <a:latin typeface="Meiryo UI" panose="020B0604030504040204" pitchFamily="50" charset="-128"/>
                <a:ea typeface="Meiryo UI" panose="020B0604030504040204" pitchFamily="50" charset="-128"/>
              </a:rPr>
              <a:t>複雑なタスクの処理</a:t>
            </a:r>
            <a:r>
              <a:rPr lang="ja-JP" altLang="en-US" sz="1600" dirty="0">
                <a:latin typeface="Meiryo UI" panose="020B0604030504040204" pitchFamily="50" charset="-128"/>
                <a:ea typeface="Meiryo UI" panose="020B0604030504040204" pitchFamily="50" charset="-128"/>
              </a:rPr>
              <a:t>：精密な制御が可能なため、工場の自動化や医療分野など、複雑で高精度が求められるタスクに適している。</a:t>
            </a:r>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r>
              <a:rPr lang="ja-JP" altLang="en-US" sz="1600" dirty="0">
                <a:latin typeface="Meiryo UI" panose="020B0604030504040204" pitchFamily="50" charset="-128"/>
                <a:ea typeface="Meiryo UI" panose="020B0604030504040204" pitchFamily="50" charset="-128"/>
              </a:rPr>
              <a:t>実用例）</a:t>
            </a:r>
            <a:endParaRPr lang="en-US" altLang="ja-JP" sz="1600" dirty="0">
              <a:latin typeface="Meiryo UI" panose="020B0604030504040204" pitchFamily="50" charset="-128"/>
              <a:ea typeface="Meiryo UI" panose="020B0604030504040204" pitchFamily="50" charset="-128"/>
            </a:endParaRPr>
          </a:p>
          <a:p>
            <a:pPr lvl="1" indent="-276225"/>
            <a:r>
              <a:rPr lang="ja-JP" altLang="en-US" sz="1600" dirty="0">
                <a:latin typeface="Meiryo UI" panose="020B0604030504040204" pitchFamily="50" charset="-128"/>
                <a:ea typeface="Meiryo UI" panose="020B0604030504040204" pitchFamily="50" charset="-128"/>
              </a:rPr>
              <a:t>工場の自動化，医療分野（手術支援ロボットなど）</a:t>
            </a:r>
            <a:endParaRPr lang="en-US" altLang="ja-JP" sz="1600" dirty="0">
              <a:latin typeface="Meiryo UI" panose="020B0604030504040204" pitchFamily="50" charset="-128"/>
              <a:ea typeface="Meiryo UI" panose="020B0604030504040204" pitchFamily="50" charset="-128"/>
            </a:endParaRPr>
          </a:p>
          <a:p>
            <a:endParaRPr lang="ja-JP" altLang="en-US" dirty="0">
              <a:latin typeface="Meiryo UI" panose="020B0604030504040204" pitchFamily="50" charset="-128"/>
              <a:ea typeface="Meiryo UI" panose="020B0604030504040204" pitchFamily="50" charset="-128"/>
            </a:endParaRPr>
          </a:p>
          <a:p>
            <a:r>
              <a:rPr lang="ja-JP" altLang="en-US" b="1" dirty="0">
                <a:latin typeface="Meiryo UI" panose="020B0604030504040204" pitchFamily="50" charset="-128"/>
                <a:ea typeface="Meiryo UI" panose="020B0604030504040204" pitchFamily="50" charset="-128"/>
              </a:rPr>
              <a:t>行動規範型ロボット</a:t>
            </a:r>
          </a:p>
          <a:p>
            <a:r>
              <a:rPr lang="ja-JP" altLang="en-US" sz="1600" dirty="0">
                <a:latin typeface="Meiryo UI" panose="020B0604030504040204" pitchFamily="50" charset="-128"/>
                <a:ea typeface="Meiryo UI" panose="020B0604030504040204" pitchFamily="50" charset="-128"/>
              </a:rPr>
              <a:t>行動規範型ロボットは、環境との相互作用を重視し、サブサンプションアーキテクチャーなどを用いて機敏な動作を実現する。これらのロボットは、環境からの入力に基づいて直接行動を選択し、動的に変化する状況に適応する。</a:t>
            </a:r>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pPr lvl="1"/>
            <a:r>
              <a:rPr lang="ja-JP" altLang="en-US" sz="1600" b="1" dirty="0">
                <a:latin typeface="Meiryo UI" panose="020B0604030504040204" pitchFamily="50" charset="-128"/>
                <a:ea typeface="Meiryo UI" panose="020B0604030504040204" pitchFamily="50" charset="-128"/>
              </a:rPr>
              <a:t>柔軟性</a:t>
            </a:r>
            <a:r>
              <a:rPr lang="ja-JP" altLang="en-US" sz="1600" dirty="0">
                <a:latin typeface="Meiryo UI" panose="020B0604030504040204" pitchFamily="50" charset="-128"/>
                <a:ea typeface="Meiryo UI" panose="020B0604030504040204" pitchFamily="50" charset="-128"/>
              </a:rPr>
              <a:t>：環境との相互作用を重視するため、動的に変化する状況に適応しやすい。</a:t>
            </a:r>
          </a:p>
          <a:p>
            <a:pPr lvl="1"/>
            <a:r>
              <a:rPr lang="ja-JP" altLang="en-US" sz="1600" b="1" dirty="0">
                <a:latin typeface="Meiryo UI" panose="020B0604030504040204" pitchFamily="50" charset="-128"/>
                <a:ea typeface="Meiryo UI" panose="020B0604030504040204" pitchFamily="50" charset="-128"/>
              </a:rPr>
              <a:t>適応性</a:t>
            </a:r>
            <a:r>
              <a:rPr lang="ja-JP" altLang="en-US" sz="1600" dirty="0">
                <a:latin typeface="Meiryo UI" panose="020B0604030504040204" pitchFamily="50" charset="-128"/>
                <a:ea typeface="Meiryo UI" panose="020B0604030504040204" pitchFamily="50" charset="-128"/>
              </a:rPr>
              <a:t>：リアルタイムで環境からの入力に基づいて行動を選択するため、予測不能な状況でも効果的に対応できる。</a:t>
            </a:r>
          </a:p>
          <a:p>
            <a:pPr lvl="1"/>
            <a:r>
              <a:rPr lang="ja-JP" altLang="en-US" sz="1600" b="1" dirty="0">
                <a:latin typeface="Meiryo UI" panose="020B0604030504040204" pitchFamily="50" charset="-128"/>
                <a:ea typeface="Meiryo UI" panose="020B0604030504040204" pitchFamily="50" charset="-128"/>
              </a:rPr>
              <a:t>簡単な設定</a:t>
            </a:r>
            <a:r>
              <a:rPr lang="ja-JP" altLang="en-US" sz="1600" dirty="0">
                <a:latin typeface="Meiryo UI" panose="020B0604030504040204" pitchFamily="50" charset="-128"/>
                <a:ea typeface="Meiryo UI" panose="020B0604030504040204" pitchFamily="50" charset="-128"/>
              </a:rPr>
              <a:t>：事前に複雑なモデルを構築する必要がないため、比較的簡単に設定できる。</a:t>
            </a:r>
            <a:endParaRPr lang="en-US" altLang="ja-JP" sz="1600" dirty="0">
              <a:latin typeface="Meiryo UI" panose="020B0604030504040204" pitchFamily="50" charset="-128"/>
              <a:ea typeface="Meiryo UI" panose="020B0604030504040204" pitchFamily="50" charset="-128"/>
            </a:endParaRPr>
          </a:p>
          <a:p>
            <a:pPr lvl="1"/>
            <a:endParaRPr lang="en-US" altLang="ja-JP" sz="1600" dirty="0">
              <a:latin typeface="Meiryo UI" panose="020B0604030504040204" pitchFamily="50" charset="-128"/>
              <a:ea typeface="Meiryo UI" panose="020B0604030504040204" pitchFamily="50" charset="-128"/>
            </a:endParaRPr>
          </a:p>
          <a:p>
            <a:r>
              <a:rPr lang="ja-JP" altLang="en-US" sz="1600" dirty="0">
                <a:latin typeface="Meiryo UI" panose="020B0604030504040204" pitchFamily="50" charset="-128"/>
                <a:ea typeface="Meiryo UI" panose="020B0604030504040204" pitchFamily="50" charset="-128"/>
              </a:rPr>
              <a:t>実用例）</a:t>
            </a:r>
            <a:endParaRPr lang="en-US" altLang="ja-JP" sz="1600" dirty="0">
              <a:latin typeface="Meiryo UI" panose="020B0604030504040204" pitchFamily="50" charset="-128"/>
              <a:ea typeface="Meiryo UI" panose="020B0604030504040204" pitchFamily="50" charset="-128"/>
            </a:endParaRPr>
          </a:p>
          <a:p>
            <a:pPr lvl="1" indent="-276225"/>
            <a:r>
              <a:rPr lang="ja-JP" altLang="en-US" sz="1600" dirty="0">
                <a:latin typeface="Meiryo UI" panose="020B0604030504040204" pitchFamily="50" charset="-128"/>
                <a:ea typeface="Meiryo UI" panose="020B0604030504040204" pitchFamily="50" charset="-128"/>
              </a:rPr>
              <a:t>家庭用ロボット（掃除ロボットや介護ロボット），探索ロボット（災害現場での探索や救助活動に使用されるロボット）</a:t>
            </a:r>
          </a:p>
        </p:txBody>
      </p:sp>
      <p:sp>
        <p:nvSpPr>
          <p:cNvPr id="4" name="スライド番号プレースホルダー 3">
            <a:extLst>
              <a:ext uri="{FF2B5EF4-FFF2-40B4-BE49-F238E27FC236}">
                <a16:creationId xmlns:a16="http://schemas.microsoft.com/office/drawing/2014/main" id="{F8E0D6F2-A3E7-4E31-155B-F320D27668A3}"/>
              </a:ext>
            </a:extLst>
          </p:cNvPr>
          <p:cNvSpPr>
            <a:spLocks noGrp="1"/>
          </p:cNvSpPr>
          <p:nvPr>
            <p:ph type="sldNum" sz="quarter" idx="12"/>
          </p:nvPr>
        </p:nvSpPr>
        <p:spPr/>
        <p:txBody>
          <a:bodyPr/>
          <a:lstStyle/>
          <a:p>
            <a:fld id="{2977F5E9-0479-47A0-9E51-109E0858BCF2}" type="slidenum">
              <a:rPr kumimoji="1" lang="ja-JP" altLang="en-US" smtClean="0"/>
              <a:t>18</a:t>
            </a:fld>
            <a:endParaRPr kumimoji="1" lang="ja-JP" altLang="en-US"/>
          </a:p>
        </p:txBody>
      </p:sp>
    </p:spTree>
    <p:extLst>
      <p:ext uri="{BB962C8B-B14F-4D97-AF65-F5344CB8AC3E}">
        <p14:creationId xmlns:p14="http://schemas.microsoft.com/office/powerpoint/2010/main" val="34267038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071395-6438-BEBC-CEEC-39A58605F531}"/>
              </a:ext>
            </a:extLst>
          </p:cNvPr>
          <p:cNvSpPr>
            <a:spLocks noGrp="1"/>
          </p:cNvSpPr>
          <p:nvPr>
            <p:ph type="title"/>
          </p:nvPr>
        </p:nvSpPr>
        <p:spPr/>
        <p:txBody>
          <a:bodyPr/>
          <a:lstStyle/>
          <a:p>
            <a:r>
              <a:rPr kumimoji="1" lang="en-US" altLang="ja-JP" sz="2000" dirty="0">
                <a:latin typeface="Meiryo UI" panose="020B0604030504040204" pitchFamily="50" charset="-128"/>
                <a:ea typeface="Meiryo UI" panose="020B0604030504040204" pitchFamily="50" charset="-128"/>
              </a:rPr>
              <a:t>Additional Note</a:t>
            </a:r>
            <a:r>
              <a:rPr kumimoji="1" lang="en-US" altLang="ja-JP" sz="2000" b="1" dirty="0"/>
              <a:t>;</a:t>
            </a:r>
            <a:r>
              <a:rPr kumimoji="1" lang="ja-JP" altLang="en-US" sz="2000" b="1" dirty="0"/>
              <a:t>　</a:t>
            </a:r>
            <a:r>
              <a:rPr kumimoji="1" lang="en-US" altLang="ja-JP" b="1" dirty="0"/>
              <a:t>YOLO</a:t>
            </a:r>
            <a:r>
              <a:rPr kumimoji="1" lang="ja-JP" altLang="en-US" b="1" dirty="0"/>
              <a:t>（</a:t>
            </a:r>
            <a:r>
              <a:rPr kumimoji="1" lang="en-US" altLang="ja-JP" b="1" dirty="0"/>
              <a:t>You Only Look Once</a:t>
            </a:r>
            <a:r>
              <a:rPr kumimoji="1" lang="ja-JP" altLang="en-US" b="1" dirty="0"/>
              <a:t>）</a:t>
            </a:r>
          </a:p>
        </p:txBody>
      </p:sp>
      <p:sp>
        <p:nvSpPr>
          <p:cNvPr id="3" name="テキスト プレースホルダー 2">
            <a:extLst>
              <a:ext uri="{FF2B5EF4-FFF2-40B4-BE49-F238E27FC236}">
                <a16:creationId xmlns:a16="http://schemas.microsoft.com/office/drawing/2014/main" id="{79C0AC10-ADC2-61EF-B36B-C785F880C12A}"/>
              </a:ext>
            </a:extLst>
          </p:cNvPr>
          <p:cNvSpPr>
            <a:spLocks noGrp="1"/>
          </p:cNvSpPr>
          <p:nvPr>
            <p:ph type="body" sz="quarter" idx="13"/>
          </p:nvPr>
        </p:nvSpPr>
        <p:spPr/>
        <p:txBody>
          <a:bodyPr>
            <a:normAutofit/>
          </a:bodyPr>
          <a:lstStyle/>
          <a:p>
            <a:r>
              <a:rPr kumimoji="1" lang="ja-JP" altLang="en-US" dirty="0"/>
              <a:t>７ー２．身体体と運動</a:t>
            </a:r>
          </a:p>
        </p:txBody>
      </p:sp>
      <p:sp>
        <p:nvSpPr>
          <p:cNvPr id="5" name="テキスト ボックス 4">
            <a:extLst>
              <a:ext uri="{FF2B5EF4-FFF2-40B4-BE49-F238E27FC236}">
                <a16:creationId xmlns:a16="http://schemas.microsoft.com/office/drawing/2014/main" id="{67D6BAC6-47B8-BC56-1B6F-F580BB47805A}"/>
              </a:ext>
            </a:extLst>
          </p:cNvPr>
          <p:cNvSpPr txBox="1"/>
          <p:nvPr/>
        </p:nvSpPr>
        <p:spPr>
          <a:xfrm>
            <a:off x="310963" y="1021976"/>
            <a:ext cx="11024908" cy="5078313"/>
          </a:xfrm>
          <a:prstGeom prst="rect">
            <a:avLst/>
          </a:prstGeom>
          <a:noFill/>
        </p:spPr>
        <p:txBody>
          <a:bodyPr wrap="square">
            <a:spAutoFit/>
          </a:bodyPr>
          <a:lstStyle/>
          <a:p>
            <a:r>
              <a:rPr lang="ja-JP" altLang="en-US" dirty="0">
                <a:latin typeface="Meiryo UI" panose="020B0604030504040204" pitchFamily="50" charset="-128"/>
                <a:ea typeface="Meiryo UI" panose="020B0604030504040204" pitchFamily="50" charset="-128"/>
              </a:rPr>
              <a:t>リアルタイムの物体検出と画像分割のための人気のあるディープラーニングモデルです。</a:t>
            </a:r>
            <a:r>
              <a:rPr lang="en-US" altLang="ja-JP" dirty="0">
                <a:latin typeface="Meiryo UI" panose="020B0604030504040204" pitchFamily="50" charset="-128"/>
                <a:ea typeface="Meiryo UI" panose="020B0604030504040204" pitchFamily="50" charset="-128"/>
              </a:rPr>
              <a:t>2015</a:t>
            </a:r>
            <a:r>
              <a:rPr lang="ja-JP" altLang="en-US" dirty="0">
                <a:latin typeface="Meiryo UI" panose="020B0604030504040204" pitchFamily="50" charset="-128"/>
                <a:ea typeface="Meiryo UI" panose="020B0604030504040204" pitchFamily="50" charset="-128"/>
              </a:rPr>
              <a:t>年にワシントン大学のジョセフ・レドモンとアリ・ファハディによって開発された。</a:t>
            </a:r>
            <a:endParaRPr lang="en-US" altLang="ja-JP"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pPr lvl="1"/>
            <a:r>
              <a:rPr lang="ja-JP" altLang="en-US" sz="1600" dirty="0">
                <a:latin typeface="Meiryo UI" panose="020B0604030504040204" pitchFamily="50" charset="-128"/>
                <a:ea typeface="Meiryo UI" panose="020B0604030504040204" pitchFamily="50" charset="-128"/>
              </a:rPr>
              <a:t>高速性：</a:t>
            </a:r>
            <a:r>
              <a:rPr lang="en-US" altLang="ja-JP" sz="1600" dirty="0">
                <a:latin typeface="Meiryo UI" panose="020B0604030504040204" pitchFamily="50" charset="-128"/>
                <a:ea typeface="Meiryo UI" panose="020B0604030504040204" pitchFamily="50" charset="-128"/>
              </a:rPr>
              <a:t>YOLO</a:t>
            </a:r>
            <a:r>
              <a:rPr lang="ja-JP" altLang="en-US" sz="1600" dirty="0">
                <a:latin typeface="Meiryo UI" panose="020B0604030504040204" pitchFamily="50" charset="-128"/>
                <a:ea typeface="Meiryo UI" panose="020B0604030504040204" pitchFamily="50" charset="-128"/>
              </a:rPr>
              <a:t>は一度のパスで画像全体を処理するため、非常に高速です。これにより、リアルタイムでの物体検出が可能です。</a:t>
            </a:r>
          </a:p>
          <a:p>
            <a:pPr lvl="1"/>
            <a:r>
              <a:rPr lang="ja-JP" altLang="en-US" sz="1600" dirty="0">
                <a:latin typeface="Meiryo UI" panose="020B0604030504040204" pitchFamily="50" charset="-128"/>
                <a:ea typeface="Meiryo UI" panose="020B0604030504040204" pitchFamily="50" charset="-128"/>
              </a:rPr>
              <a:t>高精度：最新のバージョンでは、精度も大幅に向上しており、さまざまな物体を高い精度で検出できます。</a:t>
            </a:r>
          </a:p>
          <a:p>
            <a:pPr lvl="1"/>
            <a:r>
              <a:rPr lang="ja-JP" altLang="en-US" sz="1600" dirty="0">
                <a:latin typeface="Meiryo UI" panose="020B0604030504040204" pitchFamily="50" charset="-128"/>
                <a:ea typeface="Meiryo UI" panose="020B0604030504040204" pitchFamily="50" charset="-128"/>
              </a:rPr>
              <a:t>シンプルなアーキテクチャ：</a:t>
            </a:r>
            <a:r>
              <a:rPr lang="en-US" altLang="ja-JP" sz="1600" dirty="0">
                <a:latin typeface="Meiryo UI" panose="020B0604030504040204" pitchFamily="50" charset="-128"/>
                <a:ea typeface="Meiryo UI" panose="020B0604030504040204" pitchFamily="50" charset="-128"/>
              </a:rPr>
              <a:t>YOLO</a:t>
            </a:r>
            <a:r>
              <a:rPr lang="ja-JP" altLang="en-US" sz="1600" dirty="0">
                <a:latin typeface="Meiryo UI" panose="020B0604030504040204" pitchFamily="50" charset="-128"/>
                <a:ea typeface="Meiryo UI" panose="020B0604030504040204" pitchFamily="50" charset="-128"/>
              </a:rPr>
              <a:t>のアーキテクチャは比較的シンプルであり、他の複雑なモデルと比べて実装が容易です。</a:t>
            </a:r>
          </a:p>
          <a:p>
            <a:endParaRPr lang="ja-JP" altLang="en-US" sz="1600" dirty="0">
              <a:latin typeface="Meiryo UI" panose="020B0604030504040204" pitchFamily="50" charset="-128"/>
              <a:ea typeface="Meiryo UI" panose="020B0604030504040204" pitchFamily="50" charset="-128"/>
            </a:endParaRPr>
          </a:p>
          <a:p>
            <a:r>
              <a:rPr lang="ja-JP" altLang="en-US" sz="1600" b="1" dirty="0">
                <a:latin typeface="Meiryo UI" panose="020B0604030504040204" pitchFamily="50" charset="-128"/>
                <a:ea typeface="Meiryo UI" panose="020B0604030504040204" pitchFamily="50" charset="-128"/>
              </a:rPr>
              <a:t>使用例　</a:t>
            </a:r>
            <a:endParaRPr lang="en-US" altLang="ja-JP" sz="1600" b="1" dirty="0">
              <a:latin typeface="Meiryo UI" panose="020B0604030504040204" pitchFamily="50" charset="-128"/>
              <a:ea typeface="Meiryo UI" panose="020B0604030504040204" pitchFamily="50" charset="-128"/>
            </a:endParaRPr>
          </a:p>
          <a:p>
            <a:r>
              <a:rPr lang="ja-JP" altLang="en-US" sz="1600" dirty="0">
                <a:latin typeface="Meiryo UI" panose="020B0604030504040204" pitchFamily="50" charset="-128"/>
                <a:ea typeface="Meiryo UI" panose="020B0604030504040204" pitchFamily="50" charset="-128"/>
              </a:rPr>
              <a:t>自動運転車（車両や歩行者をリアルタイムで検出），監視システム（防犯カメラ映像から不審者や異常行動を検出），医療画像解析（医療画像から病変部位を検出し診断を支援）</a:t>
            </a:r>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r>
              <a:rPr lang="en-US" altLang="ja-JP" dirty="0">
                <a:latin typeface="Meiryo UI" panose="020B0604030504040204" pitchFamily="50" charset="-128"/>
                <a:ea typeface="Meiryo UI" panose="020B0604030504040204" pitchFamily="50" charset="-128"/>
              </a:rPr>
              <a:t>YOLO</a:t>
            </a:r>
            <a:r>
              <a:rPr lang="ja-JP" altLang="en-US" dirty="0">
                <a:latin typeface="Meiryo UI" panose="020B0604030504040204" pitchFamily="50" charset="-128"/>
                <a:ea typeface="Meiryo UI" panose="020B0604030504040204" pitchFamily="50" charset="-128"/>
              </a:rPr>
              <a:t>では物体の検出から識別までを</a:t>
            </a:r>
            <a:r>
              <a:rPr lang="en-US" altLang="ja-JP" dirty="0">
                <a:latin typeface="Meiryo UI" panose="020B0604030504040204" pitchFamily="50" charset="-128"/>
                <a:ea typeface="Meiryo UI" panose="020B0604030504040204" pitchFamily="50" charset="-128"/>
              </a:rPr>
              <a:t>1</a:t>
            </a:r>
            <a:r>
              <a:rPr lang="ja-JP" altLang="en-US" dirty="0">
                <a:latin typeface="Meiryo UI" panose="020B0604030504040204" pitchFamily="50" charset="-128"/>
                <a:ea typeface="Meiryo UI" panose="020B0604030504040204" pitchFamily="50" charset="-128"/>
              </a:rPr>
              <a:t>つの畳み込みニューラルネットワークが担う。</a:t>
            </a:r>
          </a:p>
          <a:p>
            <a:endParaRPr lang="en-US" altLang="ja-JP" sz="1600" dirty="0">
              <a:latin typeface="Meiryo UI" panose="020B0604030504040204" pitchFamily="50" charset="-128"/>
              <a:ea typeface="Meiryo UI" panose="020B0604030504040204" pitchFamily="50" charset="-128"/>
            </a:endParaRPr>
          </a:p>
          <a:p>
            <a:pPr marL="800100" lvl="1" indent="-342900">
              <a:buFont typeface="+mj-lt"/>
              <a:buAutoNum type="arabicPeriod"/>
            </a:pPr>
            <a:r>
              <a:rPr lang="ja-JP" altLang="en-US" sz="1600" dirty="0">
                <a:latin typeface="Meiryo UI" panose="020B0604030504040204" pitchFamily="50" charset="-128"/>
                <a:ea typeface="Meiryo UI" panose="020B0604030504040204" pitchFamily="50" charset="-128"/>
              </a:rPr>
              <a:t>画像を格子状（グリッドセル）に分割</a:t>
            </a:r>
          </a:p>
          <a:p>
            <a:pPr marL="800100" lvl="1" indent="-342900">
              <a:buFont typeface="+mj-lt"/>
              <a:buAutoNum type="arabicPeriod"/>
            </a:pPr>
            <a:r>
              <a:rPr lang="ja-JP" altLang="en-US" sz="1600" dirty="0">
                <a:latin typeface="Meiryo UI" panose="020B0604030504040204" pitchFamily="50" charset="-128"/>
                <a:ea typeface="Meiryo UI" panose="020B0604030504040204" pitchFamily="50" charset="-128"/>
              </a:rPr>
              <a:t>物体の場所・名前を予測</a:t>
            </a:r>
          </a:p>
          <a:p>
            <a:pPr marL="800100" lvl="1" indent="-342900">
              <a:buFont typeface="+mj-lt"/>
              <a:buAutoNum type="arabicPeriod"/>
            </a:pPr>
            <a:r>
              <a:rPr lang="ja-JP" altLang="en-US" sz="1600" dirty="0">
                <a:latin typeface="Meiryo UI" panose="020B0604030504040204" pitchFamily="50" charset="-128"/>
                <a:ea typeface="Meiryo UI" panose="020B0604030504040204" pitchFamily="50" charset="-128"/>
              </a:rPr>
              <a:t>バウンディングボックス</a:t>
            </a:r>
            <a:r>
              <a:rPr lang="en-US" altLang="ja-JP" sz="1600" dirty="0">
                <a:latin typeface="Meiryo UI" panose="020B0604030504040204" pitchFamily="50" charset="-128"/>
                <a:ea typeface="Meiryo UI" panose="020B0604030504040204" pitchFamily="50" charset="-128"/>
              </a:rPr>
              <a:t>※</a:t>
            </a:r>
            <a:r>
              <a:rPr lang="ja-JP" altLang="en-US" sz="1600" dirty="0">
                <a:latin typeface="Meiryo UI" panose="020B0604030504040204" pitchFamily="50" charset="-128"/>
                <a:ea typeface="Meiryo UI" panose="020B0604030504040204" pitchFamily="50" charset="-128"/>
              </a:rPr>
              <a:t>の候補を列挙</a:t>
            </a:r>
            <a:r>
              <a:rPr lang="en-US" altLang="ja-JP" sz="1600" dirty="0">
                <a:latin typeface="Meiryo UI" panose="020B0604030504040204" pitchFamily="50" charset="-128"/>
                <a:ea typeface="Meiryo UI" panose="020B0604030504040204" pitchFamily="50" charset="-128"/>
              </a:rPr>
              <a:t>&amp;</a:t>
            </a:r>
            <a:r>
              <a:rPr lang="ja-JP" altLang="en-US" sz="1600" dirty="0">
                <a:latin typeface="Meiryo UI" panose="020B0604030504040204" pitchFamily="50" charset="-128"/>
                <a:ea typeface="Meiryo UI" panose="020B0604030504040204" pitchFamily="50" charset="-128"/>
              </a:rPr>
              <a:t>物体が存在する確率を算出</a:t>
            </a:r>
          </a:p>
          <a:p>
            <a:pPr marL="800100" lvl="1" indent="-342900">
              <a:buFont typeface="+mj-lt"/>
              <a:buAutoNum type="arabicPeriod"/>
            </a:pPr>
            <a:r>
              <a:rPr lang="ja-JP" altLang="en-US" sz="1600" dirty="0">
                <a:latin typeface="Meiryo UI" panose="020B0604030504040204" pitchFamily="50" charset="-128"/>
                <a:ea typeface="Meiryo UI" panose="020B0604030504040204" pitchFamily="50" charset="-128"/>
              </a:rPr>
              <a:t>同時にクラス（物体の名前）が合っている確率も算出</a:t>
            </a:r>
          </a:p>
          <a:p>
            <a:pPr marL="800100" lvl="1" indent="-342900">
              <a:buFont typeface="+mj-lt"/>
              <a:buAutoNum type="arabicPeriod"/>
            </a:pPr>
            <a:r>
              <a:rPr lang="ja-JP" altLang="en-US" sz="1600" dirty="0">
                <a:latin typeface="Meiryo UI" panose="020B0604030504040204" pitchFamily="50" charset="-128"/>
                <a:ea typeface="Meiryo UI" panose="020B0604030504040204" pitchFamily="50" charset="-128"/>
              </a:rPr>
              <a:t>物体が存在する確率とクラスが合っている確率を掛け合わせた「信頼度」を含めて出力</a:t>
            </a:r>
            <a:endParaRPr lang="en-US" altLang="ja-JP" sz="1600" dirty="0">
              <a:latin typeface="Meiryo UI" panose="020B0604030504040204" pitchFamily="50" charset="-128"/>
              <a:ea typeface="Meiryo UI" panose="020B0604030504040204" pitchFamily="50" charset="-128"/>
            </a:endParaRPr>
          </a:p>
          <a:p>
            <a:pPr lvl="1"/>
            <a:endParaRPr lang="en-US" altLang="ja-JP" sz="1600" dirty="0">
              <a:latin typeface="Meiryo UI" panose="020B0604030504040204" pitchFamily="50" charset="-128"/>
              <a:ea typeface="Meiryo UI" panose="020B0604030504040204" pitchFamily="50" charset="-128"/>
            </a:endParaRPr>
          </a:p>
          <a:p>
            <a:pPr lvl="1"/>
            <a:r>
              <a:rPr lang="en-US" altLang="ja-JP" sz="1400" dirty="0">
                <a:latin typeface="Meiryo UI" panose="020B0604030504040204" pitchFamily="50" charset="-128"/>
                <a:ea typeface="Meiryo UI" panose="020B0604030504040204" pitchFamily="50" charset="-128"/>
              </a:rPr>
              <a:t>※</a:t>
            </a:r>
            <a:r>
              <a:rPr lang="ja-JP" altLang="en-US" sz="1400" dirty="0">
                <a:latin typeface="Meiryo UI" panose="020B0604030504040204" pitchFamily="50" charset="-128"/>
                <a:ea typeface="Meiryo UI" panose="020B0604030504040204" pitchFamily="50" charset="-128"/>
              </a:rPr>
              <a:t>バウンディングボックス（</a:t>
            </a:r>
            <a:r>
              <a:rPr lang="en-US" altLang="ja-JP" sz="1400" dirty="0">
                <a:latin typeface="Meiryo UI" panose="020B0604030504040204" pitchFamily="50" charset="-128"/>
                <a:ea typeface="Meiryo UI" panose="020B0604030504040204" pitchFamily="50" charset="-128"/>
              </a:rPr>
              <a:t>Bounding Box</a:t>
            </a:r>
            <a:r>
              <a:rPr lang="ja-JP" altLang="en-US" sz="1400" dirty="0">
                <a:latin typeface="Meiryo UI" panose="020B0604030504040204" pitchFamily="50" charset="-128"/>
                <a:ea typeface="Meiryo UI" panose="020B0604030504040204" pitchFamily="50" charset="-128"/>
              </a:rPr>
              <a:t>）は、画像や映像内の特定の物体を矩形（四角形）で囲むことで、その位置と範囲を表現する手法です。</a:t>
            </a:r>
          </a:p>
        </p:txBody>
      </p:sp>
      <p:sp>
        <p:nvSpPr>
          <p:cNvPr id="8" name="テキスト ボックス 7">
            <a:extLst>
              <a:ext uri="{FF2B5EF4-FFF2-40B4-BE49-F238E27FC236}">
                <a16:creationId xmlns:a16="http://schemas.microsoft.com/office/drawing/2014/main" id="{7790C94E-8799-30C5-48B5-A2AD0516FA13}"/>
              </a:ext>
            </a:extLst>
          </p:cNvPr>
          <p:cNvSpPr txBox="1"/>
          <p:nvPr/>
        </p:nvSpPr>
        <p:spPr>
          <a:xfrm>
            <a:off x="243728" y="6195851"/>
            <a:ext cx="11409829" cy="338554"/>
          </a:xfrm>
          <a:prstGeom prst="rect">
            <a:avLst/>
          </a:prstGeom>
          <a:noFill/>
        </p:spPr>
        <p:txBody>
          <a:bodyPr wrap="square" rtlCol="0">
            <a:spAutoFit/>
          </a:bodyPr>
          <a:lstStyle/>
          <a:p>
            <a:r>
              <a:rPr kumimoji="1" lang="ja-JP" altLang="en-US" sz="1600" dirty="0">
                <a:latin typeface="Meiryo UI" panose="020B0604030504040204" pitchFamily="50" charset="-128"/>
                <a:ea typeface="Meiryo UI" panose="020B0604030504040204" pitchFamily="50" charset="-128"/>
              </a:rPr>
              <a:t>（備考）</a:t>
            </a:r>
            <a:r>
              <a:rPr kumimoji="1" lang="en-US" altLang="ja-JP" sz="1600" dirty="0">
                <a:latin typeface="Meiryo UI" panose="020B0604030504040204" pitchFamily="50" charset="-128"/>
                <a:ea typeface="Meiryo UI" panose="020B0604030504040204" pitchFamily="50" charset="-128"/>
              </a:rPr>
              <a:t>Google Collaboratory</a:t>
            </a:r>
            <a:r>
              <a:rPr kumimoji="1" lang="ja-JP" altLang="en-US" sz="1600" dirty="0">
                <a:latin typeface="Meiryo UI" panose="020B0604030504040204" pitchFamily="50" charset="-128"/>
                <a:ea typeface="Meiryo UI" panose="020B0604030504040204" pitchFamily="50" charset="-128"/>
              </a:rPr>
              <a:t>でも</a:t>
            </a:r>
            <a:r>
              <a:rPr kumimoji="1" lang="en-US" altLang="ja-JP" sz="1600" dirty="0">
                <a:latin typeface="Meiryo UI" panose="020B0604030504040204" pitchFamily="50" charset="-128"/>
                <a:ea typeface="Meiryo UI" panose="020B0604030504040204" pitchFamily="50" charset="-128"/>
              </a:rPr>
              <a:t>YOLOv5</a:t>
            </a:r>
            <a:r>
              <a:rPr kumimoji="1" lang="ja-JP" altLang="en-US" sz="1600" dirty="0">
                <a:latin typeface="Meiryo UI" panose="020B0604030504040204" pitchFamily="50" charset="-128"/>
                <a:ea typeface="Meiryo UI" panose="020B0604030504040204" pitchFamily="50" charset="-128"/>
              </a:rPr>
              <a:t>を用いた簡単な実装ができます。</a:t>
            </a:r>
          </a:p>
        </p:txBody>
      </p:sp>
      <p:sp>
        <p:nvSpPr>
          <p:cNvPr id="4" name="スライド番号プレースホルダー 3">
            <a:extLst>
              <a:ext uri="{FF2B5EF4-FFF2-40B4-BE49-F238E27FC236}">
                <a16:creationId xmlns:a16="http://schemas.microsoft.com/office/drawing/2014/main" id="{5C180B6D-2479-705A-1A4B-A9E26C364041}"/>
              </a:ext>
            </a:extLst>
          </p:cNvPr>
          <p:cNvSpPr>
            <a:spLocks noGrp="1"/>
          </p:cNvSpPr>
          <p:nvPr>
            <p:ph type="sldNum" sz="quarter" idx="12"/>
          </p:nvPr>
        </p:nvSpPr>
        <p:spPr/>
        <p:txBody>
          <a:bodyPr/>
          <a:lstStyle/>
          <a:p>
            <a:fld id="{2977F5E9-0479-47A0-9E51-109E0858BCF2}" type="slidenum">
              <a:rPr kumimoji="1" lang="ja-JP" altLang="en-US" smtClean="0"/>
              <a:t>19</a:t>
            </a:fld>
            <a:endParaRPr kumimoji="1" lang="ja-JP" altLang="en-US"/>
          </a:p>
        </p:txBody>
      </p:sp>
    </p:spTree>
    <p:extLst>
      <p:ext uri="{BB962C8B-B14F-4D97-AF65-F5344CB8AC3E}">
        <p14:creationId xmlns:p14="http://schemas.microsoft.com/office/powerpoint/2010/main" val="812100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テキスト ボックス 14">
            <a:extLst>
              <a:ext uri="{FF2B5EF4-FFF2-40B4-BE49-F238E27FC236}">
                <a16:creationId xmlns:a16="http://schemas.microsoft.com/office/drawing/2014/main" id="{3B79E823-C6C3-2BB7-A0BE-95C1DC921B0F}"/>
              </a:ext>
            </a:extLst>
          </p:cNvPr>
          <p:cNvSpPr txBox="1"/>
          <p:nvPr/>
        </p:nvSpPr>
        <p:spPr>
          <a:xfrm>
            <a:off x="252484" y="191069"/>
            <a:ext cx="6189259" cy="523220"/>
          </a:xfrm>
          <a:prstGeom prst="rect">
            <a:avLst/>
          </a:prstGeom>
          <a:noFill/>
        </p:spPr>
        <p:txBody>
          <a:bodyPr wrap="square" rtlCol="0">
            <a:spAutoFit/>
          </a:bodyPr>
          <a:lstStyle/>
          <a:p>
            <a:r>
              <a:rPr kumimoji="1" lang="ja-JP" altLang="en-US" sz="2800" b="1" dirty="0">
                <a:latin typeface="Meiryo UI" panose="020B0604030504040204" pitchFamily="50" charset="-128"/>
                <a:ea typeface="Meiryo UI" panose="020B0604030504040204" pitchFamily="50" charset="-128"/>
              </a:rPr>
              <a:t>教材について</a:t>
            </a:r>
          </a:p>
        </p:txBody>
      </p:sp>
      <p:sp>
        <p:nvSpPr>
          <p:cNvPr id="25" name="テキスト ボックス 24">
            <a:extLst>
              <a:ext uri="{FF2B5EF4-FFF2-40B4-BE49-F238E27FC236}">
                <a16:creationId xmlns:a16="http://schemas.microsoft.com/office/drawing/2014/main" id="{ADECC81B-BEAC-9D64-CC88-3FFA866FED53}"/>
              </a:ext>
            </a:extLst>
          </p:cNvPr>
          <p:cNvSpPr txBox="1"/>
          <p:nvPr/>
        </p:nvSpPr>
        <p:spPr>
          <a:xfrm>
            <a:off x="504264" y="793826"/>
            <a:ext cx="11342593" cy="1323439"/>
          </a:xfrm>
          <a:prstGeom prst="rect">
            <a:avLst/>
          </a:prstGeom>
          <a:noFill/>
        </p:spPr>
        <p:txBody>
          <a:bodyPr wrap="square" rtlCol="0">
            <a:spAutoFit/>
          </a:bodyPr>
          <a:lstStyle/>
          <a:p>
            <a:pPr marL="285750"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文科省のカリキュラムに従い、</a:t>
            </a:r>
            <a:r>
              <a:rPr lang="en-US" altLang="ja-JP" sz="1600" dirty="0">
                <a:latin typeface="Meiryo UI" panose="020B0604030504040204" pitchFamily="50" charset="-128"/>
                <a:ea typeface="Meiryo UI" panose="020B0604030504040204" pitchFamily="50" charset="-128"/>
              </a:rPr>
              <a:t>AI</a:t>
            </a:r>
            <a:r>
              <a:rPr lang="ja-JP" altLang="en-US" sz="1600" dirty="0">
                <a:latin typeface="Meiryo UI" panose="020B0604030504040204" pitchFamily="50" charset="-128"/>
                <a:ea typeface="Meiryo UI" panose="020B0604030504040204" pitchFamily="50" charset="-128"/>
              </a:rPr>
              <a:t>基礎の必須（☆）をカバーしています。</a:t>
            </a:r>
            <a:endParaRPr lang="en-US" altLang="ja-JP" sz="16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既に先行しているデータサイエンス応用基礎（学術図書出版社）の記述レベルに合わせています。</a:t>
            </a:r>
            <a:endParaRPr lang="en-US" altLang="ja-JP" sz="16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600" dirty="0">
                <a:latin typeface="Meiryo UI" panose="020B0604030504040204" pitchFamily="50" charset="-128"/>
                <a:ea typeface="Meiryo UI" panose="020B0604030504040204" pitchFamily="50" charset="-128"/>
              </a:rPr>
              <a:t>「総合知」の観点より企業人が読んでいる書籍のエッセンスを</a:t>
            </a:r>
            <a:r>
              <a:rPr kumimoji="1" lang="en-US" altLang="ja-JP" sz="1600" dirty="0">
                <a:latin typeface="Meiryo UI" panose="020B0604030504040204" pitchFamily="50" charset="-128"/>
                <a:ea typeface="Meiryo UI" panose="020B0604030504040204" pitchFamily="50" charset="-128"/>
              </a:rPr>
              <a:t>Additional Note</a:t>
            </a:r>
            <a:r>
              <a:rPr kumimoji="1" lang="ja-JP" altLang="en-US" sz="1600" dirty="0">
                <a:latin typeface="Meiryo UI" panose="020B0604030504040204" pitchFamily="50" charset="-128"/>
                <a:ea typeface="Meiryo UI" panose="020B0604030504040204" pitchFamily="50" charset="-128"/>
              </a:rPr>
              <a:t>として付与しています。</a:t>
            </a:r>
            <a:endParaRPr kumimoji="1" lang="en-US" altLang="ja-JP" sz="16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本コースを受講すると、</a:t>
            </a:r>
            <a:r>
              <a:rPr lang="en-US" altLang="ja-JP" sz="1600" dirty="0">
                <a:latin typeface="Meiryo UI" panose="020B0604030504040204" pitchFamily="50" charset="-128"/>
                <a:ea typeface="Meiryo UI" panose="020B0604030504040204" pitchFamily="50" charset="-128"/>
              </a:rPr>
              <a:t>AI</a:t>
            </a:r>
            <a:r>
              <a:rPr lang="ja-JP" altLang="en-US" sz="1600" dirty="0">
                <a:latin typeface="Meiryo UI" panose="020B0604030504040204" pitchFamily="50" charset="-128"/>
                <a:ea typeface="Meiryo UI" panose="020B0604030504040204" pitchFamily="50" charset="-128"/>
              </a:rPr>
              <a:t>で使用されるタームが知識として定着するので、ディープラーニング</a:t>
            </a:r>
            <a:r>
              <a:rPr lang="en-US" altLang="ja-JP" sz="1600" dirty="0">
                <a:latin typeface="Meiryo UI" panose="020B0604030504040204" pitchFamily="50" charset="-128"/>
                <a:ea typeface="Meiryo UI" panose="020B0604030504040204" pitchFamily="50" charset="-128"/>
              </a:rPr>
              <a:t>G</a:t>
            </a:r>
            <a:r>
              <a:rPr lang="ja-JP" altLang="en-US" sz="1600" dirty="0">
                <a:latin typeface="Meiryo UI" panose="020B0604030504040204" pitchFamily="50" charset="-128"/>
                <a:ea typeface="Meiryo UI" panose="020B0604030504040204" pitchFamily="50" charset="-128"/>
              </a:rPr>
              <a:t>検定の参考書など勉強しやすくなります。是非、資格取得をチャレンジしてみて下さい。（昇進の条件としている企業もあります。）</a:t>
            </a:r>
            <a:endParaRPr kumimoji="1" lang="ja-JP" altLang="en-US" sz="1600" dirty="0">
              <a:latin typeface="Meiryo UI" panose="020B0604030504040204" pitchFamily="50" charset="-128"/>
              <a:ea typeface="Meiryo UI" panose="020B0604030504040204" pitchFamily="50" charset="-128"/>
            </a:endParaRPr>
          </a:p>
        </p:txBody>
      </p:sp>
      <p:sp>
        <p:nvSpPr>
          <p:cNvPr id="3" name="スライド番号プレースホルダー 2">
            <a:extLst>
              <a:ext uri="{FF2B5EF4-FFF2-40B4-BE49-F238E27FC236}">
                <a16:creationId xmlns:a16="http://schemas.microsoft.com/office/drawing/2014/main" id="{CAE7DB5C-A84F-6025-632C-0FF0181268BA}"/>
              </a:ext>
            </a:extLst>
          </p:cNvPr>
          <p:cNvSpPr>
            <a:spLocks noGrp="1"/>
          </p:cNvSpPr>
          <p:nvPr>
            <p:ph type="sldNum" sz="quarter" idx="12"/>
          </p:nvPr>
        </p:nvSpPr>
        <p:spPr/>
        <p:txBody>
          <a:bodyPr/>
          <a:lstStyle/>
          <a:p>
            <a:fld id="{2977F5E9-0479-47A0-9E51-109E0858BCF2}" type="slidenum">
              <a:rPr kumimoji="1" lang="ja-JP" altLang="en-US" smtClean="0"/>
              <a:t>2</a:t>
            </a:fld>
            <a:endParaRPr kumimoji="1" lang="ja-JP" altLang="en-US"/>
          </a:p>
        </p:txBody>
      </p:sp>
      <p:graphicFrame>
        <p:nvGraphicFramePr>
          <p:cNvPr id="16" name="表 15">
            <a:extLst>
              <a:ext uri="{FF2B5EF4-FFF2-40B4-BE49-F238E27FC236}">
                <a16:creationId xmlns:a16="http://schemas.microsoft.com/office/drawing/2014/main" id="{1FEE0496-AB27-755C-9798-03D2D936E1DB}"/>
              </a:ext>
            </a:extLst>
          </p:cNvPr>
          <p:cNvGraphicFramePr>
            <a:graphicFrameLocks noGrp="1"/>
          </p:cNvGraphicFramePr>
          <p:nvPr/>
        </p:nvGraphicFramePr>
        <p:xfrm>
          <a:off x="1561558" y="2241550"/>
          <a:ext cx="8742318" cy="4111386"/>
        </p:xfrm>
        <a:graphic>
          <a:graphicData uri="http://schemas.openxmlformats.org/drawingml/2006/table">
            <a:tbl>
              <a:tblPr firstRow="1" bandRow="1">
                <a:tableStyleId>{5940675A-B579-460E-94D1-54222C63F5DA}</a:tableStyleId>
              </a:tblPr>
              <a:tblGrid>
                <a:gridCol w="3378656">
                  <a:extLst>
                    <a:ext uri="{9D8B030D-6E8A-4147-A177-3AD203B41FA5}">
                      <a16:colId xmlns:a16="http://schemas.microsoft.com/office/drawing/2014/main" val="474369662"/>
                    </a:ext>
                  </a:extLst>
                </a:gridCol>
                <a:gridCol w="2829118">
                  <a:extLst>
                    <a:ext uri="{9D8B030D-6E8A-4147-A177-3AD203B41FA5}">
                      <a16:colId xmlns:a16="http://schemas.microsoft.com/office/drawing/2014/main" val="795056957"/>
                    </a:ext>
                  </a:extLst>
                </a:gridCol>
                <a:gridCol w="2534544">
                  <a:extLst>
                    <a:ext uri="{9D8B030D-6E8A-4147-A177-3AD203B41FA5}">
                      <a16:colId xmlns:a16="http://schemas.microsoft.com/office/drawing/2014/main" val="2989616238"/>
                    </a:ext>
                  </a:extLst>
                </a:gridCol>
              </a:tblGrid>
              <a:tr h="223513">
                <a:tc>
                  <a:txBody>
                    <a:bodyPr/>
                    <a:lstStyle/>
                    <a:p>
                      <a:r>
                        <a:rPr kumimoji="1" lang="ja-JP" altLang="en-US" sz="1200" dirty="0">
                          <a:latin typeface="Meiryo UI" panose="020B0604030504040204" pitchFamily="50" charset="-128"/>
                          <a:ea typeface="Meiryo UI" panose="020B0604030504040204" pitchFamily="50" charset="-128"/>
                        </a:rPr>
                        <a:t>テーマ</a:t>
                      </a:r>
                    </a:p>
                  </a:txBody>
                  <a:tcPr/>
                </a:tc>
                <a:tc>
                  <a:txBody>
                    <a:bodyPr/>
                    <a:lstStyle/>
                    <a:p>
                      <a:r>
                        <a:rPr kumimoji="1" lang="ja-JP" altLang="en-US" sz="1200" dirty="0">
                          <a:latin typeface="Meiryo UI" panose="020B0604030504040204" pitchFamily="50" charset="-128"/>
                          <a:ea typeface="Meiryo UI" panose="020B0604030504040204" pitchFamily="50" charset="-128"/>
                        </a:rPr>
                        <a:t>文科省　応用基礎レベル モデルカリキュラム</a:t>
                      </a:r>
                    </a:p>
                  </a:txBody>
                  <a:tcPr/>
                </a:tc>
                <a:tc>
                  <a:txBody>
                    <a:bodyPr/>
                    <a:lstStyle/>
                    <a:p>
                      <a:r>
                        <a:rPr kumimoji="1" lang="ja-JP" altLang="en-US" sz="1200" dirty="0">
                          <a:latin typeface="Meiryo UI" panose="020B0604030504040204" pitchFamily="50" charset="-128"/>
                          <a:ea typeface="Meiryo UI" panose="020B0604030504040204" pitchFamily="50" charset="-128"/>
                        </a:rPr>
                        <a:t>ディープラーニング</a:t>
                      </a:r>
                      <a:r>
                        <a:rPr kumimoji="1" lang="en-US" altLang="ja-JP" sz="1200" dirty="0">
                          <a:latin typeface="Meiryo UI" panose="020B0604030504040204" pitchFamily="50" charset="-128"/>
                          <a:ea typeface="Meiryo UI" panose="020B0604030504040204" pitchFamily="50" charset="-128"/>
                        </a:rPr>
                        <a:t>G</a:t>
                      </a:r>
                      <a:r>
                        <a:rPr kumimoji="1" lang="ja-JP" altLang="en-US" sz="1200" dirty="0">
                          <a:latin typeface="Meiryo UI" panose="020B0604030504040204" pitchFamily="50" charset="-128"/>
                          <a:ea typeface="Meiryo UI" panose="020B0604030504040204" pitchFamily="50" charset="-128"/>
                        </a:rPr>
                        <a:t>検定（翔泳社）</a:t>
                      </a:r>
                    </a:p>
                  </a:txBody>
                  <a:tcPr/>
                </a:tc>
                <a:extLst>
                  <a:ext uri="{0D108BD9-81ED-4DB2-BD59-A6C34878D82A}">
                    <a16:rowId xmlns:a16="http://schemas.microsoft.com/office/drawing/2014/main" val="1038557842"/>
                  </a:ext>
                </a:extLst>
              </a:tr>
              <a:tr h="521529">
                <a:tc>
                  <a:txBody>
                    <a:bodyPr/>
                    <a:lstStyle/>
                    <a:p>
                      <a:r>
                        <a:rPr kumimoji="1" lang="ja-JP" altLang="en-US" sz="1200" dirty="0">
                          <a:latin typeface="Meiryo UI" panose="020B0604030504040204" pitchFamily="50" charset="-128"/>
                          <a:ea typeface="Meiryo UI" panose="020B0604030504040204" pitchFamily="50" charset="-128"/>
                        </a:rPr>
                        <a:t>１．</a:t>
                      </a:r>
                      <a:r>
                        <a:rPr kumimoji="1" lang="en-US" altLang="ja-JP" sz="1200" dirty="0">
                          <a:latin typeface="Meiryo UI" panose="020B0604030504040204" pitchFamily="50" charset="-128"/>
                          <a:ea typeface="Meiryo UI" panose="020B0604030504040204" pitchFamily="50" charset="-128"/>
                        </a:rPr>
                        <a:t>AI</a:t>
                      </a:r>
                      <a:r>
                        <a:rPr kumimoji="1" lang="ja-JP" altLang="en-US" sz="1200" dirty="0">
                          <a:latin typeface="Meiryo UI" panose="020B0604030504040204" pitchFamily="50" charset="-128"/>
                          <a:ea typeface="Meiryo UI" panose="020B0604030504040204" pitchFamily="50" charset="-128"/>
                        </a:rPr>
                        <a:t>の歴史と応用分野</a:t>
                      </a:r>
                    </a:p>
                  </a:txBody>
                  <a:tcPr/>
                </a:tc>
                <a:tc>
                  <a:txBody>
                    <a:bodyPr/>
                    <a:lstStyle/>
                    <a:p>
                      <a:r>
                        <a:rPr kumimoji="1" lang="en-US" altLang="ja-JP" sz="1200" dirty="0">
                          <a:latin typeface="Meiryo UI" panose="020B0604030504040204" pitchFamily="50" charset="-128"/>
                          <a:ea typeface="Meiryo UI" panose="020B0604030504040204" pitchFamily="50" charset="-128"/>
                        </a:rPr>
                        <a:t>3-1. AI</a:t>
                      </a:r>
                      <a:r>
                        <a:rPr kumimoji="1" lang="ja-JP" altLang="en-US" sz="1200" dirty="0">
                          <a:latin typeface="Meiryo UI" panose="020B0604030504040204" pitchFamily="50" charset="-128"/>
                          <a:ea typeface="Meiryo UI" panose="020B0604030504040204" pitchFamily="50" charset="-128"/>
                        </a:rPr>
                        <a:t>の歴史と応用分野（☆）</a:t>
                      </a:r>
                      <a:endParaRPr kumimoji="1" lang="en-US" altLang="ja-JP" sz="1200" dirty="0">
                        <a:latin typeface="Meiryo UI" panose="020B0604030504040204" pitchFamily="50" charset="-128"/>
                        <a:ea typeface="Meiryo UI" panose="020B0604030504040204" pitchFamily="50" charset="-128"/>
                      </a:endParaRPr>
                    </a:p>
                    <a:p>
                      <a:r>
                        <a:rPr kumimoji="1" lang="en-US" altLang="ja-JP" sz="1200" dirty="0">
                          <a:latin typeface="Meiryo UI" panose="020B0604030504040204" pitchFamily="50" charset="-128"/>
                          <a:ea typeface="Meiryo UI" panose="020B0604030504040204" pitchFamily="50" charset="-128"/>
                        </a:rPr>
                        <a:t>3-2. AI</a:t>
                      </a:r>
                      <a:r>
                        <a:rPr kumimoji="1" lang="ja-JP" altLang="en-US" sz="1200" dirty="0">
                          <a:latin typeface="Meiryo UI" panose="020B0604030504040204" pitchFamily="50" charset="-128"/>
                          <a:ea typeface="Meiryo UI" panose="020B0604030504040204" pitchFamily="50" charset="-128"/>
                        </a:rPr>
                        <a:t>と社会（☆）</a:t>
                      </a:r>
                    </a:p>
                  </a:txBody>
                  <a:tcPr/>
                </a:tc>
                <a:tc>
                  <a:txBody>
                    <a:bodyPr/>
                    <a:lstStyle/>
                    <a:p>
                      <a:r>
                        <a:rPr kumimoji="1" lang="ja-JP" altLang="en-US" sz="1200" dirty="0">
                          <a:latin typeface="Meiryo UI" panose="020B0604030504040204" pitchFamily="50" charset="-128"/>
                          <a:ea typeface="Meiryo UI" panose="020B0604030504040204" pitchFamily="50" charset="-128"/>
                        </a:rPr>
                        <a:t>第１章　人口知能（</a:t>
                      </a:r>
                      <a:r>
                        <a:rPr kumimoji="1" lang="en-US" altLang="ja-JP" sz="1200" dirty="0">
                          <a:latin typeface="Meiryo UI" panose="020B0604030504040204" pitchFamily="50" charset="-128"/>
                          <a:ea typeface="Meiryo UI" panose="020B0604030504040204" pitchFamily="50" charset="-128"/>
                        </a:rPr>
                        <a:t>AI</a:t>
                      </a:r>
                      <a:r>
                        <a:rPr kumimoji="1" lang="ja-JP" altLang="en-US" sz="1200" dirty="0">
                          <a:latin typeface="Meiryo UI" panose="020B0604030504040204" pitchFamily="50" charset="-128"/>
                          <a:ea typeface="Meiryo UI" panose="020B0604030504040204" pitchFamily="50" charset="-128"/>
                        </a:rPr>
                        <a:t>）とは</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第２章　人口知能をめぐる動向</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第８章　</a:t>
                      </a:r>
                      <a:r>
                        <a:rPr kumimoji="1" lang="en-US" altLang="ja-JP" sz="1200" dirty="0">
                          <a:latin typeface="Meiryo UI" panose="020B0604030504040204" pitchFamily="50" charset="-128"/>
                          <a:ea typeface="Meiryo UI" panose="020B0604030504040204" pitchFamily="50" charset="-128"/>
                        </a:rPr>
                        <a:t>AI</a:t>
                      </a:r>
                      <a:r>
                        <a:rPr kumimoji="1" lang="ja-JP" altLang="en-US" sz="1200" dirty="0">
                          <a:latin typeface="Meiryo UI" panose="020B0604030504040204" pitchFamily="50" charset="-128"/>
                          <a:ea typeface="Meiryo UI" panose="020B0604030504040204" pitchFamily="50" charset="-128"/>
                        </a:rPr>
                        <a:t>の法律と倫理</a:t>
                      </a:r>
                    </a:p>
                  </a:txBody>
                  <a:tcPr/>
                </a:tc>
                <a:extLst>
                  <a:ext uri="{0D108BD9-81ED-4DB2-BD59-A6C34878D82A}">
                    <a16:rowId xmlns:a16="http://schemas.microsoft.com/office/drawing/2014/main" val="3380026792"/>
                  </a:ext>
                </a:extLst>
              </a:tr>
              <a:tr h="223513">
                <a:tc>
                  <a:txBody>
                    <a:bodyPr/>
                    <a:lstStyle/>
                    <a:p>
                      <a:r>
                        <a:rPr kumimoji="1" lang="ja-JP" altLang="en-US" sz="1200" dirty="0">
                          <a:latin typeface="Meiryo UI" panose="020B0604030504040204" pitchFamily="50" charset="-128"/>
                          <a:ea typeface="Meiryo UI" panose="020B0604030504040204" pitchFamily="50" charset="-128"/>
                        </a:rPr>
                        <a:t>２．機械学習の基礎と展望</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　　　付録　重回帰分析チュートリアル</a:t>
                      </a:r>
                    </a:p>
                  </a:txBody>
                  <a:tcPr/>
                </a:tc>
                <a:tc>
                  <a:txBody>
                    <a:bodyPr/>
                    <a:lstStyle/>
                    <a:p>
                      <a:r>
                        <a:rPr kumimoji="1" lang="en-US" altLang="ja-JP" sz="1200" dirty="0">
                          <a:latin typeface="Meiryo UI" panose="020B0604030504040204" pitchFamily="50" charset="-128"/>
                          <a:ea typeface="Meiryo UI" panose="020B0604030504040204" pitchFamily="50" charset="-128"/>
                        </a:rPr>
                        <a:t>3-3.</a:t>
                      </a:r>
                      <a:r>
                        <a:rPr kumimoji="1" lang="ja-JP" altLang="en-US" sz="1200" dirty="0">
                          <a:latin typeface="Meiryo UI" panose="020B0604030504040204" pitchFamily="50" charset="-128"/>
                          <a:ea typeface="Meiryo UI" panose="020B0604030504040204" pitchFamily="50" charset="-128"/>
                        </a:rPr>
                        <a:t> 機械学習の基礎と展望（☆）</a:t>
                      </a:r>
                      <a:endParaRPr kumimoji="1" lang="en-US" altLang="ja-JP" sz="1200" dirty="0">
                        <a:latin typeface="Meiryo UI" panose="020B0604030504040204" pitchFamily="50" charset="-128"/>
                        <a:ea typeface="Meiryo UI" panose="020B0604030504040204" pitchFamily="50" charset="-128"/>
                      </a:endParaRPr>
                    </a:p>
                    <a:p>
                      <a:r>
                        <a:rPr kumimoji="1" lang="en-US" altLang="ja-JP" sz="1200" dirty="0">
                          <a:latin typeface="Meiryo UI" panose="020B0604030504040204" pitchFamily="50" charset="-128"/>
                          <a:ea typeface="Meiryo UI" panose="020B0604030504040204" pitchFamily="50" charset="-128"/>
                        </a:rPr>
                        <a:t>3-6. </a:t>
                      </a:r>
                      <a:r>
                        <a:rPr kumimoji="1" lang="ja-JP" altLang="en-US" sz="1200" dirty="0">
                          <a:latin typeface="Meiryo UI" panose="020B0604030504040204" pitchFamily="50" charset="-128"/>
                          <a:ea typeface="Meiryo UI" panose="020B0604030504040204" pitchFamily="50" charset="-128"/>
                        </a:rPr>
                        <a:t>認識</a:t>
                      </a:r>
                    </a:p>
                    <a:p>
                      <a:r>
                        <a:rPr kumimoji="1" lang="en-US" altLang="ja-JP" sz="1200" dirty="0">
                          <a:latin typeface="Meiryo UI" panose="020B0604030504040204" pitchFamily="50" charset="-128"/>
                          <a:ea typeface="Meiryo UI" panose="020B0604030504040204" pitchFamily="50" charset="-128"/>
                        </a:rPr>
                        <a:t>3-7. </a:t>
                      </a:r>
                      <a:r>
                        <a:rPr kumimoji="1" lang="ja-JP" altLang="en-US" sz="1200" dirty="0">
                          <a:latin typeface="Meiryo UI" panose="020B0604030504040204" pitchFamily="50" charset="-128"/>
                          <a:ea typeface="Meiryo UI" panose="020B0604030504040204" pitchFamily="50" charset="-128"/>
                        </a:rPr>
                        <a:t>予測・判断</a:t>
                      </a:r>
                    </a:p>
                  </a:txBody>
                  <a:tcPr/>
                </a:tc>
                <a:tc>
                  <a:txBody>
                    <a:bodyPr/>
                    <a:lstStyle/>
                    <a:p>
                      <a:r>
                        <a:rPr kumimoji="1" lang="ja-JP" altLang="en-US" sz="1200" dirty="0">
                          <a:latin typeface="Meiryo UI" panose="020B0604030504040204" pitchFamily="50" charset="-128"/>
                          <a:ea typeface="Meiryo UI" panose="020B0604030504040204" pitchFamily="50" charset="-128"/>
                        </a:rPr>
                        <a:t>第３章　機械学習の具体的手法</a:t>
                      </a:r>
                    </a:p>
                  </a:txBody>
                  <a:tcPr/>
                </a:tc>
                <a:extLst>
                  <a:ext uri="{0D108BD9-81ED-4DB2-BD59-A6C34878D82A}">
                    <a16:rowId xmlns:a16="http://schemas.microsoft.com/office/drawing/2014/main" val="3862798009"/>
                  </a:ext>
                </a:extLst>
              </a:tr>
              <a:tr h="52152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latin typeface="Meiryo UI" panose="020B0604030504040204" pitchFamily="50" charset="-128"/>
                          <a:ea typeface="Meiryo UI" panose="020B0604030504040204" pitchFamily="50" charset="-128"/>
                        </a:rPr>
                        <a:t>３．深層学習の基礎と展望</a:t>
                      </a:r>
                      <a:endParaRPr kumimoji="1" lang="en-US" altLang="ja-JP" sz="1200" dirty="0">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a:latin typeface="Meiryo UI" panose="020B0604030504040204" pitchFamily="50" charset="-128"/>
                          <a:ea typeface="Meiryo UI" panose="020B0604030504040204" pitchFamily="50" charset="-128"/>
                        </a:rPr>
                        <a:t>　　　付録　画像認識</a:t>
                      </a:r>
                      <a:r>
                        <a:rPr kumimoji="1" lang="en-US" altLang="ja-JP" sz="1200" dirty="0">
                          <a:latin typeface="Meiryo UI" panose="020B0604030504040204" pitchFamily="50" charset="-128"/>
                          <a:ea typeface="Meiryo UI" panose="020B0604030504040204" pitchFamily="50" charset="-128"/>
                        </a:rPr>
                        <a:t>CNN</a:t>
                      </a:r>
                      <a:r>
                        <a:rPr kumimoji="1" lang="ja-JP" altLang="en-US" sz="1200" dirty="0">
                          <a:latin typeface="Meiryo UI" panose="020B0604030504040204" pitchFamily="50" charset="-128"/>
                          <a:ea typeface="Meiryo UI" panose="020B0604030504040204" pitchFamily="50" charset="-128"/>
                        </a:rPr>
                        <a:t>構築チュートリアル</a:t>
                      </a:r>
                    </a:p>
                    <a:p>
                      <a:r>
                        <a:rPr kumimoji="1" lang="ja-JP" altLang="en-US" sz="1200" dirty="0">
                          <a:latin typeface="Meiryo UI" panose="020B0604030504040204" pitchFamily="50" charset="-128"/>
                          <a:ea typeface="Meiryo UI" panose="020B0604030504040204" pitchFamily="50" charset="-128"/>
                        </a:rPr>
                        <a:t>　　　付録　自然言語処理チュートリアル</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latin typeface="Meiryo UI" panose="020B0604030504040204" pitchFamily="50" charset="-128"/>
                          <a:ea typeface="Meiryo UI" panose="020B0604030504040204" pitchFamily="50" charset="-128"/>
                        </a:rPr>
                        <a:t>3-4.</a:t>
                      </a:r>
                      <a:r>
                        <a:rPr kumimoji="1" lang="ja-JP" altLang="en-US" sz="1200" dirty="0">
                          <a:latin typeface="Meiryo UI" panose="020B0604030504040204" pitchFamily="50" charset="-128"/>
                          <a:ea typeface="Meiryo UI" panose="020B0604030504040204" pitchFamily="50" charset="-128"/>
                        </a:rPr>
                        <a:t> 深層学習の基礎と展望（☆）</a:t>
                      </a:r>
                    </a:p>
                    <a:p>
                      <a:r>
                        <a:rPr kumimoji="1" lang="en-US" altLang="ja-JP" sz="1200" dirty="0">
                          <a:latin typeface="Meiryo UI" panose="020B0604030504040204" pitchFamily="50" charset="-128"/>
                          <a:ea typeface="Meiryo UI" panose="020B0604030504040204" pitchFamily="50" charset="-128"/>
                        </a:rPr>
                        <a:t>3</a:t>
                      </a:r>
                      <a:r>
                        <a:rPr kumimoji="1" lang="ja-JP" altLang="en-US" sz="1200" dirty="0">
                          <a:latin typeface="Meiryo UI" panose="020B0604030504040204" pitchFamily="50" charset="-128"/>
                          <a:ea typeface="Meiryo UI" panose="020B0604030504040204" pitchFamily="50" charset="-128"/>
                        </a:rPr>
                        <a:t>ｰ</a:t>
                      </a:r>
                      <a:r>
                        <a:rPr kumimoji="1" lang="en-US" altLang="ja-JP" sz="1200" dirty="0">
                          <a:latin typeface="Meiryo UI" panose="020B0604030504040204" pitchFamily="50" charset="-128"/>
                          <a:ea typeface="Meiryo UI" panose="020B0604030504040204" pitchFamily="50" charset="-128"/>
                        </a:rPr>
                        <a:t>8. </a:t>
                      </a:r>
                      <a:r>
                        <a:rPr kumimoji="1" lang="ja-JP" altLang="en-US" sz="1200" dirty="0">
                          <a:latin typeface="Meiryo UI" panose="020B0604030504040204" pitchFamily="50" charset="-128"/>
                          <a:ea typeface="Meiryo UI" panose="020B0604030504040204" pitchFamily="50" charset="-128"/>
                        </a:rPr>
                        <a:t>言語と知識</a:t>
                      </a:r>
                    </a:p>
                    <a:p>
                      <a:endParaRPr kumimoji="1" lang="ja-JP" altLang="en-US" sz="1200" dirty="0">
                        <a:latin typeface="Meiryo UI" panose="020B0604030504040204" pitchFamily="50" charset="-128"/>
                        <a:ea typeface="Meiryo UI" panose="020B0604030504040204" pitchFamily="50" charset="-128"/>
                      </a:endParaRPr>
                    </a:p>
                  </a:txBody>
                  <a:tcPr/>
                </a:tc>
                <a:tc>
                  <a:txBody>
                    <a:bodyPr/>
                    <a:lstStyle/>
                    <a:p>
                      <a:r>
                        <a:rPr kumimoji="1" lang="ja-JP" altLang="en-US" sz="1200" dirty="0">
                          <a:latin typeface="Meiryo UI" panose="020B0604030504040204" pitchFamily="50" charset="-128"/>
                          <a:ea typeface="Meiryo UI" panose="020B0604030504040204" pitchFamily="50" charset="-128"/>
                        </a:rPr>
                        <a:t>第４章　ディープラーニングの概要</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第５章　ディープラーニングの要素技術</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第６章　ディープラーニングの応用例</a:t>
                      </a:r>
                    </a:p>
                  </a:txBody>
                  <a:tcPr/>
                </a:tc>
                <a:extLst>
                  <a:ext uri="{0D108BD9-81ED-4DB2-BD59-A6C34878D82A}">
                    <a16:rowId xmlns:a16="http://schemas.microsoft.com/office/drawing/2014/main" val="3815873236"/>
                  </a:ext>
                </a:extLst>
              </a:tr>
              <a:tr h="223513">
                <a:tc>
                  <a:txBody>
                    <a:bodyPr/>
                    <a:lstStyle/>
                    <a:p>
                      <a:r>
                        <a:rPr kumimoji="1" lang="ja-JP" altLang="en-US" sz="1200" dirty="0">
                          <a:latin typeface="Meiryo UI" panose="020B0604030504040204" pitchFamily="50" charset="-128"/>
                          <a:ea typeface="Meiryo UI" panose="020B0604030504040204" pitchFamily="50" charset="-128"/>
                        </a:rPr>
                        <a:t>４．演習環境の使い方とプログラミング言語の演習</a:t>
                      </a:r>
                    </a:p>
                  </a:txBody>
                  <a:tcPr/>
                </a:tc>
                <a:tc>
                  <a:txBody>
                    <a:bodyPr/>
                    <a:lstStyle/>
                    <a:p>
                      <a:endParaRPr kumimoji="1" lang="ja-JP" altLang="en-US" sz="1200" dirty="0">
                        <a:latin typeface="Meiryo UI" panose="020B0604030504040204" pitchFamily="50" charset="-128"/>
                        <a:ea typeface="Meiryo UI" panose="020B0604030504040204" pitchFamily="50" charset="-128"/>
                      </a:endParaRPr>
                    </a:p>
                  </a:txBody>
                  <a:tcPr/>
                </a:tc>
                <a:tc>
                  <a:txBody>
                    <a:bodyPr/>
                    <a:lstStyle/>
                    <a:p>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420150974"/>
                  </a:ext>
                </a:extLst>
              </a:tr>
              <a:tr h="223513">
                <a:tc>
                  <a:txBody>
                    <a:bodyPr/>
                    <a:lstStyle/>
                    <a:p>
                      <a:r>
                        <a:rPr kumimoji="1" lang="ja-JP" altLang="en-US" sz="1200" dirty="0">
                          <a:latin typeface="Meiryo UI" panose="020B0604030504040204" pitchFamily="50" charset="-128"/>
                          <a:ea typeface="Meiryo UI" panose="020B0604030504040204" pitchFamily="50" charset="-128"/>
                        </a:rPr>
                        <a:t>５．サポートベクターマシンの演習（演習）</a:t>
                      </a:r>
                    </a:p>
                  </a:txBody>
                  <a:tcPr/>
                </a:tc>
                <a:tc>
                  <a:txBody>
                    <a:bodyPr/>
                    <a:lstStyle/>
                    <a:p>
                      <a:endParaRPr kumimoji="1" lang="ja-JP" altLang="en-US" sz="1200" dirty="0">
                        <a:latin typeface="Meiryo UI" panose="020B0604030504040204" pitchFamily="50" charset="-128"/>
                        <a:ea typeface="Meiryo UI" panose="020B0604030504040204" pitchFamily="50" charset="-128"/>
                      </a:endParaRPr>
                    </a:p>
                  </a:txBody>
                  <a:tcPr/>
                </a:tc>
                <a:tc>
                  <a:txBody>
                    <a:bodyPr/>
                    <a:lstStyle/>
                    <a:p>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830668682"/>
                  </a:ext>
                </a:extLst>
              </a:tr>
              <a:tr h="223513">
                <a:tc>
                  <a:txBody>
                    <a:bodyPr/>
                    <a:lstStyle/>
                    <a:p>
                      <a:r>
                        <a:rPr kumimoji="1" lang="ja-JP" altLang="en-US" sz="1200" dirty="0">
                          <a:latin typeface="Meiryo UI" panose="020B0604030504040204" pitchFamily="50" charset="-128"/>
                          <a:ea typeface="Meiryo UI" panose="020B0604030504040204" pitchFamily="50" charset="-128"/>
                        </a:rPr>
                        <a:t>６．生成</a:t>
                      </a:r>
                      <a:r>
                        <a:rPr kumimoji="1" lang="en-US" altLang="ja-JP" sz="1200" dirty="0">
                          <a:latin typeface="Meiryo UI" panose="020B0604030504040204" pitchFamily="50" charset="-128"/>
                          <a:ea typeface="Meiryo UI" panose="020B0604030504040204" pitchFamily="50" charset="-128"/>
                        </a:rPr>
                        <a:t>AI</a:t>
                      </a:r>
                      <a:r>
                        <a:rPr kumimoji="1" lang="ja-JP" altLang="en-US" sz="1200" dirty="0">
                          <a:latin typeface="Meiryo UI" panose="020B0604030504040204" pitchFamily="50" charset="-128"/>
                          <a:ea typeface="Meiryo UI" panose="020B0604030504040204" pitchFamily="50" charset="-128"/>
                        </a:rPr>
                        <a:t>の基礎と展望</a:t>
                      </a:r>
                    </a:p>
                  </a:txBody>
                  <a:tcPr/>
                </a:tc>
                <a:tc>
                  <a:txBody>
                    <a:bodyPr/>
                    <a:lstStyle/>
                    <a:p>
                      <a:r>
                        <a:rPr kumimoji="1" lang="en-US" altLang="ja-JP" sz="1200" dirty="0">
                          <a:latin typeface="Meiryo UI" panose="020B0604030504040204" pitchFamily="50" charset="-128"/>
                          <a:ea typeface="Meiryo UI" panose="020B0604030504040204" pitchFamily="50" charset="-128"/>
                        </a:rPr>
                        <a:t>3-5. </a:t>
                      </a:r>
                      <a:r>
                        <a:rPr kumimoji="1" lang="ja-JP" altLang="en-US" sz="1200" dirty="0">
                          <a:latin typeface="Meiryo UI" panose="020B0604030504040204" pitchFamily="50" charset="-128"/>
                          <a:ea typeface="Meiryo UI" panose="020B0604030504040204" pitchFamily="50" charset="-128"/>
                        </a:rPr>
                        <a:t>生成</a:t>
                      </a:r>
                      <a:r>
                        <a:rPr kumimoji="1" lang="en-US" altLang="ja-JP" sz="1200" dirty="0">
                          <a:latin typeface="Meiryo UI" panose="020B0604030504040204" pitchFamily="50" charset="-128"/>
                          <a:ea typeface="Meiryo UI" panose="020B0604030504040204" pitchFamily="50" charset="-128"/>
                        </a:rPr>
                        <a:t>AI</a:t>
                      </a:r>
                      <a:r>
                        <a:rPr kumimoji="1" lang="ja-JP" altLang="en-US" sz="1200" dirty="0">
                          <a:latin typeface="Meiryo UI" panose="020B0604030504040204" pitchFamily="50" charset="-128"/>
                          <a:ea typeface="Meiryo UI" panose="020B0604030504040204" pitchFamily="50" charset="-128"/>
                        </a:rPr>
                        <a:t>の基礎と展望（☆）</a:t>
                      </a:r>
                    </a:p>
                  </a:txBody>
                  <a:tcPr/>
                </a:tc>
                <a:tc>
                  <a:txBody>
                    <a:bodyPr/>
                    <a:lstStyle/>
                    <a:p>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140844762"/>
                  </a:ext>
                </a:extLst>
              </a:tr>
              <a:tr h="819546">
                <a:tc>
                  <a:txBody>
                    <a:bodyPr/>
                    <a:lstStyle/>
                    <a:p>
                      <a:r>
                        <a:rPr kumimoji="1" lang="ja-JP" altLang="en-US" sz="1200" dirty="0">
                          <a:latin typeface="Meiryo UI" panose="020B0604030504040204" pitchFamily="50" charset="-128"/>
                          <a:ea typeface="Meiryo UI" panose="020B0604030504040204" pitchFamily="50" charset="-128"/>
                        </a:rPr>
                        <a:t>７．</a:t>
                      </a:r>
                      <a:r>
                        <a:rPr kumimoji="1" lang="en-US" altLang="ja-JP" sz="1200" dirty="0">
                          <a:latin typeface="Meiryo UI" panose="020B0604030504040204" pitchFamily="50" charset="-128"/>
                          <a:ea typeface="Meiryo UI" panose="020B0604030504040204" pitchFamily="50" charset="-128"/>
                        </a:rPr>
                        <a:t>AI</a:t>
                      </a:r>
                      <a:r>
                        <a:rPr kumimoji="1" lang="ja-JP" altLang="en-US" sz="1200" dirty="0">
                          <a:latin typeface="Meiryo UI" panose="020B0604030504040204" pitchFamily="50" charset="-128"/>
                          <a:ea typeface="Meiryo UI" panose="020B0604030504040204" pitchFamily="50" charset="-128"/>
                        </a:rPr>
                        <a:t>の構築と運用</a:t>
                      </a:r>
                    </a:p>
                  </a:txBody>
                  <a:tcPr/>
                </a:tc>
                <a:tc>
                  <a:txBody>
                    <a:bodyPr/>
                    <a:lstStyle/>
                    <a:p>
                      <a:r>
                        <a:rPr kumimoji="1" lang="en-US" altLang="ja-JP" sz="1200" dirty="0">
                          <a:latin typeface="Meiryo UI" panose="020B0604030504040204" pitchFamily="50" charset="-128"/>
                          <a:ea typeface="Meiryo UI" panose="020B0604030504040204" pitchFamily="50" charset="-128"/>
                        </a:rPr>
                        <a:t>3-9.</a:t>
                      </a:r>
                      <a:r>
                        <a:rPr kumimoji="1" lang="ja-JP" altLang="en-US" sz="1200" dirty="0">
                          <a:latin typeface="Meiryo UI" panose="020B0604030504040204" pitchFamily="50" charset="-128"/>
                          <a:ea typeface="Meiryo UI" panose="020B0604030504040204" pitchFamily="50" charset="-128"/>
                        </a:rPr>
                        <a:t> 身体と運動</a:t>
                      </a:r>
                      <a:endParaRPr kumimoji="1" lang="en-US" altLang="ja-JP" sz="1200" dirty="0">
                        <a:latin typeface="Meiryo UI" panose="020B0604030504040204" pitchFamily="50" charset="-128"/>
                        <a:ea typeface="Meiryo UI" panose="020B0604030504040204" pitchFamily="50" charset="-128"/>
                      </a:endParaRPr>
                    </a:p>
                    <a:p>
                      <a:r>
                        <a:rPr kumimoji="1" lang="en-US" altLang="ja-JP" sz="1200" dirty="0">
                          <a:latin typeface="Meiryo UI" panose="020B0604030504040204" pitchFamily="50" charset="-128"/>
                          <a:ea typeface="Meiryo UI" panose="020B0604030504040204" pitchFamily="50" charset="-128"/>
                        </a:rPr>
                        <a:t>3-10. AI</a:t>
                      </a:r>
                      <a:r>
                        <a:rPr kumimoji="1" lang="ja-JP" altLang="en-US" sz="1200" dirty="0">
                          <a:latin typeface="Meiryo UI" panose="020B0604030504040204" pitchFamily="50" charset="-128"/>
                          <a:ea typeface="Meiryo UI" panose="020B0604030504040204" pitchFamily="50" charset="-128"/>
                        </a:rPr>
                        <a:t>の構築と運用（☆）</a:t>
                      </a:r>
                    </a:p>
                  </a:txBody>
                  <a:tcPr/>
                </a:tc>
                <a:tc>
                  <a:txBody>
                    <a:bodyPr/>
                    <a:lstStyle/>
                    <a:p>
                      <a:r>
                        <a:rPr kumimoji="1" lang="ja-JP" altLang="en-US" sz="1200" dirty="0">
                          <a:latin typeface="Meiryo UI" panose="020B0604030504040204" pitchFamily="50" charset="-128"/>
                          <a:ea typeface="Meiryo UI" panose="020B0604030504040204" pitchFamily="50" charset="-128"/>
                        </a:rPr>
                        <a:t>第７章　</a:t>
                      </a:r>
                      <a:r>
                        <a:rPr kumimoji="1" lang="en-US" altLang="ja-JP" sz="1200" dirty="0">
                          <a:latin typeface="Meiryo UI" panose="020B0604030504040204" pitchFamily="50" charset="-128"/>
                          <a:ea typeface="Meiryo UI" panose="020B0604030504040204" pitchFamily="50" charset="-128"/>
                        </a:rPr>
                        <a:t>AI</a:t>
                      </a:r>
                      <a:r>
                        <a:rPr kumimoji="1" lang="ja-JP" altLang="en-US" sz="1200" dirty="0">
                          <a:latin typeface="Meiryo UI" panose="020B0604030504040204" pitchFamily="50" charset="-128"/>
                          <a:ea typeface="Meiryo UI" panose="020B0604030504040204" pitchFamily="50" charset="-128"/>
                        </a:rPr>
                        <a:t>の社会実装に向けて</a:t>
                      </a:r>
                    </a:p>
                  </a:txBody>
                  <a:tcPr/>
                </a:tc>
                <a:extLst>
                  <a:ext uri="{0D108BD9-81ED-4DB2-BD59-A6C34878D82A}">
                    <a16:rowId xmlns:a16="http://schemas.microsoft.com/office/drawing/2014/main" val="2988974732"/>
                  </a:ext>
                </a:extLst>
              </a:tr>
              <a:tr h="223513">
                <a:tc>
                  <a:txBody>
                    <a:bodyPr/>
                    <a:lstStyle/>
                    <a:p>
                      <a:r>
                        <a:rPr kumimoji="1" lang="ja-JP" altLang="en-US" sz="1200" dirty="0">
                          <a:latin typeface="Meiryo UI" panose="020B0604030504040204" pitchFamily="50" charset="-128"/>
                          <a:ea typeface="Meiryo UI" panose="020B0604030504040204" pitchFamily="50" charset="-128"/>
                        </a:rPr>
                        <a:t>８．畳み込みニューラルネットワークの演習</a:t>
                      </a:r>
                    </a:p>
                  </a:txBody>
                  <a:tcPr/>
                </a:tc>
                <a:tc>
                  <a:txBody>
                    <a:bodyPr/>
                    <a:lstStyle/>
                    <a:p>
                      <a:endParaRPr kumimoji="1" lang="ja-JP" altLang="en-US" sz="1200">
                        <a:latin typeface="Meiryo UI" panose="020B0604030504040204" pitchFamily="50" charset="-128"/>
                        <a:ea typeface="Meiryo UI" panose="020B0604030504040204" pitchFamily="50" charset="-128"/>
                      </a:endParaRPr>
                    </a:p>
                  </a:txBody>
                  <a:tcPr/>
                </a:tc>
                <a:tc>
                  <a:txBody>
                    <a:bodyPr/>
                    <a:lstStyle/>
                    <a:p>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3179595279"/>
                  </a:ext>
                </a:extLst>
              </a:tr>
            </a:tbl>
          </a:graphicData>
        </a:graphic>
      </p:graphicFrame>
    </p:spTree>
    <p:extLst>
      <p:ext uri="{BB962C8B-B14F-4D97-AF65-F5344CB8AC3E}">
        <p14:creationId xmlns:p14="http://schemas.microsoft.com/office/powerpoint/2010/main" val="20933961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D7B7A6E3-53E2-AFAF-2D0F-1F58C75B7C8E}"/>
              </a:ext>
            </a:extLst>
          </p:cNvPr>
          <p:cNvSpPr>
            <a:spLocks noGrp="1"/>
          </p:cNvSpPr>
          <p:nvPr>
            <p:ph type="sldNum" sz="quarter" idx="12"/>
          </p:nvPr>
        </p:nvSpPr>
        <p:spPr/>
        <p:txBody>
          <a:bodyPr/>
          <a:lstStyle/>
          <a:p>
            <a:fld id="{2977F5E9-0479-47A0-9E51-109E0858BCF2}" type="slidenum">
              <a:rPr kumimoji="1" lang="ja-JP" altLang="en-US" smtClean="0"/>
              <a:t>20</a:t>
            </a:fld>
            <a:endParaRPr kumimoji="1" lang="ja-JP" altLang="en-US"/>
          </a:p>
        </p:txBody>
      </p:sp>
      <p:sp>
        <p:nvSpPr>
          <p:cNvPr id="6" name="テキスト ボックス 5">
            <a:extLst>
              <a:ext uri="{FF2B5EF4-FFF2-40B4-BE49-F238E27FC236}">
                <a16:creationId xmlns:a16="http://schemas.microsoft.com/office/drawing/2014/main" id="{F249C3D7-BAD6-B8DD-631D-72007B2679A0}"/>
              </a:ext>
            </a:extLst>
          </p:cNvPr>
          <p:cNvSpPr txBox="1"/>
          <p:nvPr/>
        </p:nvSpPr>
        <p:spPr>
          <a:xfrm>
            <a:off x="252484" y="191069"/>
            <a:ext cx="6189259" cy="523220"/>
          </a:xfrm>
          <a:prstGeom prst="rect">
            <a:avLst/>
          </a:prstGeom>
          <a:noFill/>
        </p:spPr>
        <p:txBody>
          <a:bodyPr wrap="square" rtlCol="0">
            <a:spAutoFit/>
          </a:bodyPr>
          <a:lstStyle/>
          <a:p>
            <a:r>
              <a:rPr kumimoji="1" lang="ja-JP" altLang="en-US" sz="2800" b="1" dirty="0">
                <a:latin typeface="Meiryo UI" panose="020B0604030504040204" pitchFamily="50" charset="-128"/>
                <a:ea typeface="Meiryo UI" panose="020B0604030504040204" pitchFamily="50" charset="-128"/>
              </a:rPr>
              <a:t>まとめ</a:t>
            </a:r>
          </a:p>
        </p:txBody>
      </p:sp>
      <p:sp>
        <p:nvSpPr>
          <p:cNvPr id="10" name="テキスト ボックス 9">
            <a:extLst>
              <a:ext uri="{FF2B5EF4-FFF2-40B4-BE49-F238E27FC236}">
                <a16:creationId xmlns:a16="http://schemas.microsoft.com/office/drawing/2014/main" id="{A39374BD-D957-10BF-A3E7-CF0D67D91244}"/>
              </a:ext>
            </a:extLst>
          </p:cNvPr>
          <p:cNvSpPr txBox="1"/>
          <p:nvPr/>
        </p:nvSpPr>
        <p:spPr>
          <a:xfrm>
            <a:off x="8084473" y="1574854"/>
            <a:ext cx="2807407" cy="369332"/>
          </a:xfrm>
          <a:prstGeom prst="rect">
            <a:avLst/>
          </a:prstGeom>
          <a:noFill/>
        </p:spPr>
        <p:txBody>
          <a:bodyPr wrap="square">
            <a:spAutoFit/>
          </a:bodyPr>
          <a:lstStyle/>
          <a:p>
            <a:r>
              <a:rPr lang="ja-JP" altLang="en-US" b="1" dirty="0">
                <a:latin typeface="Meiryo UI" panose="020B0604030504040204" pitchFamily="50" charset="-128"/>
                <a:ea typeface="Meiryo UI" panose="020B0604030504040204" pitchFamily="50" charset="-128"/>
              </a:rPr>
              <a:t>身体性としてのロボット</a:t>
            </a:r>
          </a:p>
        </p:txBody>
      </p:sp>
      <p:sp>
        <p:nvSpPr>
          <p:cNvPr id="17" name="テキスト ボックス 16">
            <a:extLst>
              <a:ext uri="{FF2B5EF4-FFF2-40B4-BE49-F238E27FC236}">
                <a16:creationId xmlns:a16="http://schemas.microsoft.com/office/drawing/2014/main" id="{EFD0D5B3-8F9E-B886-1885-CF69D5FD9D4F}"/>
              </a:ext>
            </a:extLst>
          </p:cNvPr>
          <p:cNvSpPr txBox="1"/>
          <p:nvPr/>
        </p:nvSpPr>
        <p:spPr>
          <a:xfrm>
            <a:off x="252484" y="952606"/>
            <a:ext cx="3081435" cy="338554"/>
          </a:xfrm>
          <a:prstGeom prst="rect">
            <a:avLst/>
          </a:prstGeom>
          <a:noFill/>
        </p:spPr>
        <p:txBody>
          <a:bodyPr wrap="square">
            <a:spAutoFit/>
          </a:bodyPr>
          <a:lstStyle/>
          <a:p>
            <a:r>
              <a:rPr lang="en-US" altLang="ja-JP" sz="1600" b="1" dirty="0">
                <a:latin typeface="Meiryo UI" panose="020B0604030504040204" pitchFamily="50" charset="-128"/>
                <a:ea typeface="Meiryo UI" panose="020B0604030504040204" pitchFamily="50" charset="-128"/>
              </a:rPr>
              <a:t>AI</a:t>
            </a:r>
            <a:r>
              <a:rPr lang="ja-JP" altLang="en-US" sz="1600" b="1" dirty="0">
                <a:latin typeface="Meiryo UI" panose="020B0604030504040204" pitchFamily="50" charset="-128"/>
                <a:ea typeface="Meiryo UI" panose="020B0604030504040204" pitchFamily="50" charset="-128"/>
              </a:rPr>
              <a:t>の構築</a:t>
            </a:r>
          </a:p>
        </p:txBody>
      </p:sp>
      <p:sp>
        <p:nvSpPr>
          <p:cNvPr id="18" name="テキスト ボックス 17">
            <a:extLst>
              <a:ext uri="{FF2B5EF4-FFF2-40B4-BE49-F238E27FC236}">
                <a16:creationId xmlns:a16="http://schemas.microsoft.com/office/drawing/2014/main" id="{12FED86F-07A4-A795-C5FA-F177053743F4}"/>
              </a:ext>
            </a:extLst>
          </p:cNvPr>
          <p:cNvSpPr txBox="1"/>
          <p:nvPr/>
        </p:nvSpPr>
        <p:spPr>
          <a:xfrm>
            <a:off x="8565621" y="375735"/>
            <a:ext cx="3081435" cy="338554"/>
          </a:xfrm>
          <a:prstGeom prst="rect">
            <a:avLst/>
          </a:prstGeom>
          <a:noFill/>
        </p:spPr>
        <p:txBody>
          <a:bodyPr wrap="square">
            <a:spAutoFit/>
          </a:bodyPr>
          <a:lstStyle/>
          <a:p>
            <a:r>
              <a:rPr lang="ja-JP" altLang="en-US" sz="1600" dirty="0">
                <a:latin typeface="Meiryo UI" panose="020B0604030504040204" pitchFamily="50" charset="-128"/>
                <a:ea typeface="Meiryo UI" panose="020B0604030504040204" pitchFamily="50" charset="-128"/>
              </a:rPr>
              <a:t>深層学習の広がり</a:t>
            </a:r>
          </a:p>
        </p:txBody>
      </p:sp>
      <p:pic>
        <p:nvPicPr>
          <p:cNvPr id="3" name="図 2">
            <a:extLst>
              <a:ext uri="{FF2B5EF4-FFF2-40B4-BE49-F238E27FC236}">
                <a16:creationId xmlns:a16="http://schemas.microsoft.com/office/drawing/2014/main" id="{72E9BF9B-C7F6-904B-EA1B-A65FD5DAD0F1}"/>
              </a:ext>
            </a:extLst>
          </p:cNvPr>
          <p:cNvPicPr>
            <a:picLocks noChangeAspect="1"/>
          </p:cNvPicPr>
          <p:nvPr/>
        </p:nvPicPr>
        <p:blipFill>
          <a:blip r:embed="rId3"/>
          <a:stretch>
            <a:fillRect/>
          </a:stretch>
        </p:blipFill>
        <p:spPr>
          <a:xfrm>
            <a:off x="283331" y="1367315"/>
            <a:ext cx="3270622" cy="1839725"/>
          </a:xfrm>
          <a:prstGeom prst="rect">
            <a:avLst/>
          </a:prstGeom>
          <a:ln>
            <a:solidFill>
              <a:schemeClr val="bg1">
                <a:lumMod val="50000"/>
              </a:schemeClr>
            </a:solidFill>
          </a:ln>
        </p:spPr>
      </p:pic>
      <p:pic>
        <p:nvPicPr>
          <p:cNvPr id="4" name="図 3">
            <a:extLst>
              <a:ext uri="{FF2B5EF4-FFF2-40B4-BE49-F238E27FC236}">
                <a16:creationId xmlns:a16="http://schemas.microsoft.com/office/drawing/2014/main" id="{157CB8DE-0603-EA8C-5B4E-203FF8B610CE}"/>
              </a:ext>
            </a:extLst>
          </p:cNvPr>
          <p:cNvPicPr>
            <a:picLocks noChangeAspect="1"/>
          </p:cNvPicPr>
          <p:nvPr/>
        </p:nvPicPr>
        <p:blipFill>
          <a:blip r:embed="rId4"/>
          <a:stretch>
            <a:fillRect/>
          </a:stretch>
        </p:blipFill>
        <p:spPr>
          <a:xfrm>
            <a:off x="681688" y="1944186"/>
            <a:ext cx="3310994" cy="1862434"/>
          </a:xfrm>
          <a:prstGeom prst="rect">
            <a:avLst/>
          </a:prstGeom>
          <a:ln>
            <a:solidFill>
              <a:schemeClr val="bg1">
                <a:lumMod val="50000"/>
              </a:schemeClr>
            </a:solidFill>
          </a:ln>
        </p:spPr>
      </p:pic>
      <p:pic>
        <p:nvPicPr>
          <p:cNvPr id="7" name="図 6">
            <a:extLst>
              <a:ext uri="{FF2B5EF4-FFF2-40B4-BE49-F238E27FC236}">
                <a16:creationId xmlns:a16="http://schemas.microsoft.com/office/drawing/2014/main" id="{1B03BD18-7AB0-37F9-351E-652A582DB96F}"/>
              </a:ext>
            </a:extLst>
          </p:cNvPr>
          <p:cNvPicPr>
            <a:picLocks noChangeAspect="1"/>
          </p:cNvPicPr>
          <p:nvPr/>
        </p:nvPicPr>
        <p:blipFill>
          <a:blip r:embed="rId5"/>
          <a:stretch>
            <a:fillRect/>
          </a:stretch>
        </p:blipFill>
        <p:spPr>
          <a:xfrm>
            <a:off x="186079" y="3555781"/>
            <a:ext cx="3310996" cy="1862435"/>
          </a:xfrm>
          <a:prstGeom prst="rect">
            <a:avLst/>
          </a:prstGeom>
          <a:ln>
            <a:solidFill>
              <a:schemeClr val="bg1">
                <a:lumMod val="50000"/>
              </a:schemeClr>
            </a:solidFill>
          </a:ln>
        </p:spPr>
      </p:pic>
      <p:pic>
        <p:nvPicPr>
          <p:cNvPr id="9" name="図 8">
            <a:extLst>
              <a:ext uri="{FF2B5EF4-FFF2-40B4-BE49-F238E27FC236}">
                <a16:creationId xmlns:a16="http://schemas.microsoft.com/office/drawing/2014/main" id="{D3FA6FE4-821B-98AA-2C9B-2EB7F131D36E}"/>
              </a:ext>
            </a:extLst>
          </p:cNvPr>
          <p:cNvPicPr>
            <a:picLocks noChangeAspect="1"/>
          </p:cNvPicPr>
          <p:nvPr/>
        </p:nvPicPr>
        <p:blipFill>
          <a:blip r:embed="rId6"/>
          <a:stretch>
            <a:fillRect/>
          </a:stretch>
        </p:blipFill>
        <p:spPr>
          <a:xfrm>
            <a:off x="4506476" y="1944186"/>
            <a:ext cx="3310994" cy="1862434"/>
          </a:xfrm>
          <a:prstGeom prst="rect">
            <a:avLst/>
          </a:prstGeom>
          <a:ln>
            <a:solidFill>
              <a:schemeClr val="bg1">
                <a:lumMod val="50000"/>
              </a:schemeClr>
            </a:solidFill>
          </a:ln>
        </p:spPr>
      </p:pic>
      <p:pic>
        <p:nvPicPr>
          <p:cNvPr id="19" name="図 18">
            <a:extLst>
              <a:ext uri="{FF2B5EF4-FFF2-40B4-BE49-F238E27FC236}">
                <a16:creationId xmlns:a16="http://schemas.microsoft.com/office/drawing/2014/main" id="{C1214862-ECB8-E107-6A6A-1EC177C0C887}"/>
              </a:ext>
            </a:extLst>
          </p:cNvPr>
          <p:cNvPicPr>
            <a:picLocks noChangeAspect="1"/>
          </p:cNvPicPr>
          <p:nvPr/>
        </p:nvPicPr>
        <p:blipFill>
          <a:blip r:embed="rId7"/>
          <a:stretch>
            <a:fillRect/>
          </a:stretch>
        </p:blipFill>
        <p:spPr>
          <a:xfrm>
            <a:off x="4302104" y="3163854"/>
            <a:ext cx="3329178" cy="1872663"/>
          </a:xfrm>
          <a:prstGeom prst="rect">
            <a:avLst/>
          </a:prstGeom>
          <a:ln>
            <a:solidFill>
              <a:schemeClr val="bg1">
                <a:lumMod val="50000"/>
              </a:schemeClr>
            </a:solidFill>
          </a:ln>
        </p:spPr>
      </p:pic>
      <p:pic>
        <p:nvPicPr>
          <p:cNvPr id="30" name="図 29">
            <a:extLst>
              <a:ext uri="{FF2B5EF4-FFF2-40B4-BE49-F238E27FC236}">
                <a16:creationId xmlns:a16="http://schemas.microsoft.com/office/drawing/2014/main" id="{DCD95749-C090-17F6-269F-31E4CF86D31D}"/>
              </a:ext>
            </a:extLst>
          </p:cNvPr>
          <p:cNvPicPr>
            <a:picLocks noChangeAspect="1"/>
          </p:cNvPicPr>
          <p:nvPr/>
        </p:nvPicPr>
        <p:blipFill>
          <a:blip r:embed="rId8"/>
          <a:stretch>
            <a:fillRect/>
          </a:stretch>
        </p:blipFill>
        <p:spPr>
          <a:xfrm>
            <a:off x="8199320" y="1944186"/>
            <a:ext cx="3310994" cy="1862434"/>
          </a:xfrm>
          <a:prstGeom prst="rect">
            <a:avLst/>
          </a:prstGeom>
          <a:ln>
            <a:solidFill>
              <a:schemeClr val="bg1">
                <a:lumMod val="50000"/>
              </a:schemeClr>
            </a:solidFill>
          </a:ln>
        </p:spPr>
      </p:pic>
      <p:pic>
        <p:nvPicPr>
          <p:cNvPr id="31" name="図 30">
            <a:extLst>
              <a:ext uri="{FF2B5EF4-FFF2-40B4-BE49-F238E27FC236}">
                <a16:creationId xmlns:a16="http://schemas.microsoft.com/office/drawing/2014/main" id="{B8EAC6F9-AC37-864F-44F2-93BCE32F7784}"/>
              </a:ext>
            </a:extLst>
          </p:cNvPr>
          <p:cNvPicPr>
            <a:picLocks noChangeAspect="1"/>
          </p:cNvPicPr>
          <p:nvPr/>
        </p:nvPicPr>
        <p:blipFill>
          <a:blip r:embed="rId9"/>
          <a:stretch>
            <a:fillRect/>
          </a:stretch>
        </p:blipFill>
        <p:spPr>
          <a:xfrm>
            <a:off x="8610600" y="3208821"/>
            <a:ext cx="3329179" cy="1872663"/>
          </a:xfrm>
          <a:prstGeom prst="rect">
            <a:avLst/>
          </a:prstGeom>
          <a:ln>
            <a:solidFill>
              <a:schemeClr val="bg1">
                <a:lumMod val="50000"/>
              </a:schemeClr>
            </a:solidFill>
          </a:ln>
        </p:spPr>
      </p:pic>
      <p:sp>
        <p:nvSpPr>
          <p:cNvPr id="32" name="テキスト ボックス 31">
            <a:extLst>
              <a:ext uri="{FF2B5EF4-FFF2-40B4-BE49-F238E27FC236}">
                <a16:creationId xmlns:a16="http://schemas.microsoft.com/office/drawing/2014/main" id="{A02CBC22-94A6-7B25-4F79-63C2E63F60E1}"/>
              </a:ext>
            </a:extLst>
          </p:cNvPr>
          <p:cNvSpPr txBox="1"/>
          <p:nvPr/>
        </p:nvSpPr>
        <p:spPr>
          <a:xfrm>
            <a:off x="4420161" y="1564625"/>
            <a:ext cx="1675839" cy="369332"/>
          </a:xfrm>
          <a:prstGeom prst="rect">
            <a:avLst/>
          </a:prstGeom>
          <a:noFill/>
        </p:spPr>
        <p:txBody>
          <a:bodyPr wrap="square">
            <a:spAutoFit/>
          </a:bodyPr>
          <a:lstStyle/>
          <a:p>
            <a:r>
              <a:rPr lang="en-US" altLang="ja-JP" b="1" dirty="0">
                <a:latin typeface="Meiryo UI" panose="020B0604030504040204" pitchFamily="50" charset="-128"/>
                <a:ea typeface="Meiryo UI" panose="020B0604030504040204" pitchFamily="50" charset="-128"/>
              </a:rPr>
              <a:t>AI</a:t>
            </a:r>
            <a:r>
              <a:rPr lang="ja-JP" altLang="en-US" b="1" dirty="0">
                <a:latin typeface="Meiryo UI" panose="020B0604030504040204" pitchFamily="50" charset="-128"/>
                <a:ea typeface="Meiryo UI" panose="020B0604030504040204" pitchFamily="50" charset="-128"/>
              </a:rPr>
              <a:t>の社会実装</a:t>
            </a:r>
          </a:p>
        </p:txBody>
      </p:sp>
      <p:cxnSp>
        <p:nvCxnSpPr>
          <p:cNvPr id="34" name="直線コネクタ 33">
            <a:extLst>
              <a:ext uri="{FF2B5EF4-FFF2-40B4-BE49-F238E27FC236}">
                <a16:creationId xmlns:a16="http://schemas.microsoft.com/office/drawing/2014/main" id="{02BEA702-E9F9-81EF-9D50-9B0FBFA688DB}"/>
              </a:ext>
            </a:extLst>
          </p:cNvPr>
          <p:cNvCxnSpPr>
            <a:stCxn id="4" idx="3"/>
            <a:endCxn id="9" idx="1"/>
          </p:cNvCxnSpPr>
          <p:nvPr/>
        </p:nvCxnSpPr>
        <p:spPr>
          <a:xfrm>
            <a:off x="3992682" y="2875403"/>
            <a:ext cx="513794" cy="0"/>
          </a:xfrm>
          <a:prstGeom prst="line">
            <a:avLst/>
          </a:prstGeom>
          <a:ln>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cxnSp>
        <p:nvCxnSpPr>
          <p:cNvPr id="36" name="直線コネクタ 35">
            <a:extLst>
              <a:ext uri="{FF2B5EF4-FFF2-40B4-BE49-F238E27FC236}">
                <a16:creationId xmlns:a16="http://schemas.microsoft.com/office/drawing/2014/main" id="{C1F2CD81-01DD-D57B-DB31-8D104EF2A056}"/>
              </a:ext>
            </a:extLst>
          </p:cNvPr>
          <p:cNvCxnSpPr>
            <a:stCxn id="9" idx="3"/>
            <a:endCxn id="30" idx="1"/>
          </p:cNvCxnSpPr>
          <p:nvPr/>
        </p:nvCxnSpPr>
        <p:spPr>
          <a:xfrm>
            <a:off x="7817470" y="2875403"/>
            <a:ext cx="381850" cy="0"/>
          </a:xfrm>
          <a:prstGeom prst="line">
            <a:avLst/>
          </a:prstGeom>
          <a:ln>
            <a:solidFill>
              <a:schemeClr val="bg1">
                <a:lumMod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060196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508CF5-7487-CB7B-B271-740FA1CC9A2F}"/>
            </a:ext>
          </a:extLst>
        </p:cNvPr>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2F82F270-F21C-0FDE-7B05-945AD10AC64F}"/>
              </a:ext>
            </a:extLst>
          </p:cNvPr>
          <p:cNvSpPr txBox="1"/>
          <p:nvPr/>
        </p:nvSpPr>
        <p:spPr>
          <a:xfrm>
            <a:off x="2315883" y="2336393"/>
            <a:ext cx="7560235" cy="2185214"/>
          </a:xfrm>
          <a:prstGeom prst="rect">
            <a:avLst/>
          </a:prstGeom>
          <a:noFill/>
        </p:spPr>
        <p:txBody>
          <a:bodyPr wrap="square" rtlCol="0">
            <a:spAutoFit/>
          </a:bodyPr>
          <a:lstStyle/>
          <a:p>
            <a:pPr algn="ctr"/>
            <a:r>
              <a:rPr lang="en-US" altLang="ja-JP" sz="3600" b="1" dirty="0">
                <a:latin typeface="Meiryo UI" panose="020B0604030504040204" pitchFamily="50" charset="-128"/>
                <a:ea typeface="Meiryo UI" panose="020B0604030504040204" pitchFamily="50" charset="-128"/>
              </a:rPr>
              <a:t>Appendix</a:t>
            </a:r>
          </a:p>
          <a:p>
            <a:pPr algn="ctr"/>
            <a:r>
              <a:rPr kumimoji="1" lang="ja-JP" altLang="en-US" sz="4800" b="1" dirty="0">
                <a:latin typeface="Meiryo UI" panose="020B0604030504040204" pitchFamily="50" charset="-128"/>
                <a:ea typeface="Meiryo UI" panose="020B0604030504040204" pitchFamily="50" charset="-128"/>
              </a:rPr>
              <a:t>ビジネス視点からみる</a:t>
            </a:r>
            <a:endParaRPr kumimoji="1" lang="en-US" altLang="ja-JP" sz="4800" b="1" dirty="0">
              <a:latin typeface="Meiryo UI" panose="020B0604030504040204" pitchFamily="50" charset="-128"/>
              <a:ea typeface="Meiryo UI" panose="020B0604030504040204" pitchFamily="50" charset="-128"/>
            </a:endParaRPr>
          </a:p>
          <a:p>
            <a:pPr algn="ctr"/>
            <a:r>
              <a:rPr kumimoji="1" lang="ja-JP" altLang="en-US" sz="4800" b="1" dirty="0">
                <a:latin typeface="Meiryo UI" panose="020B0604030504040204" pitchFamily="50" charset="-128"/>
                <a:ea typeface="Meiryo UI" panose="020B0604030504040204" pitchFamily="50" charset="-128"/>
              </a:rPr>
              <a:t>イノベーションとは</a:t>
            </a:r>
            <a:endParaRPr kumimoji="1" lang="ja-JP" altLang="en-US" sz="4800" dirty="0"/>
          </a:p>
        </p:txBody>
      </p:sp>
      <p:sp>
        <p:nvSpPr>
          <p:cNvPr id="2" name="スライド番号プレースホルダー 1">
            <a:extLst>
              <a:ext uri="{FF2B5EF4-FFF2-40B4-BE49-F238E27FC236}">
                <a16:creationId xmlns:a16="http://schemas.microsoft.com/office/drawing/2014/main" id="{47DA0ECE-83CA-25DE-E180-E66E66BF78AC}"/>
              </a:ext>
            </a:extLst>
          </p:cNvPr>
          <p:cNvSpPr>
            <a:spLocks noGrp="1"/>
          </p:cNvSpPr>
          <p:nvPr>
            <p:ph type="sldNum" sz="quarter" idx="12"/>
          </p:nvPr>
        </p:nvSpPr>
        <p:spPr/>
        <p:txBody>
          <a:bodyPr/>
          <a:lstStyle/>
          <a:p>
            <a:fld id="{2977F5E9-0479-47A0-9E51-109E0858BCF2}" type="slidenum">
              <a:rPr kumimoji="1" lang="ja-JP" altLang="en-US" smtClean="0"/>
              <a:t>21</a:t>
            </a:fld>
            <a:endParaRPr kumimoji="1" lang="ja-JP" altLang="en-US"/>
          </a:p>
        </p:txBody>
      </p:sp>
    </p:spTree>
    <p:extLst>
      <p:ext uri="{BB962C8B-B14F-4D97-AF65-F5344CB8AC3E}">
        <p14:creationId xmlns:p14="http://schemas.microsoft.com/office/powerpoint/2010/main" val="19278949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31EA09-DDBD-8CD2-E21C-7D33ED0550F5}"/>
            </a:ext>
          </a:extLst>
        </p:cNvPr>
        <p:cNvGrpSpPr/>
        <p:nvPr/>
      </p:nvGrpSpPr>
      <p:grpSpPr>
        <a:xfrm>
          <a:off x="0" y="0"/>
          <a:ext cx="0" cy="0"/>
          <a:chOff x="0" y="0"/>
          <a:chExt cx="0" cy="0"/>
        </a:xfrm>
      </p:grpSpPr>
      <p:pic>
        <p:nvPicPr>
          <p:cNvPr id="5" name="Picture 2">
            <a:extLst>
              <a:ext uri="{FF2B5EF4-FFF2-40B4-BE49-F238E27FC236}">
                <a16:creationId xmlns:a16="http://schemas.microsoft.com/office/drawing/2014/main" id="{70BADB2D-740F-CAA3-337F-99BEE4E80C56}"/>
              </a:ext>
            </a:extLst>
          </p:cNvPr>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838201" y="1399592"/>
            <a:ext cx="1817914" cy="2611702"/>
          </a:xfrm>
          <a:prstGeom prst="rect">
            <a:avLst/>
          </a:prstGeom>
          <a:noFill/>
          <a:extLst>
            <a:ext uri="{909E8E84-426E-40DD-AFC4-6F175D3DCCD1}">
              <a14:hiddenFill xmlns:a14="http://schemas.microsoft.com/office/drawing/2010/main">
                <a:solidFill>
                  <a:srgbClr val="FFFFFF"/>
                </a:solidFill>
              </a14:hiddenFill>
            </a:ext>
          </a:extLst>
        </p:spPr>
      </p:pic>
      <p:sp>
        <p:nvSpPr>
          <p:cNvPr id="4" name="タイトル 3">
            <a:extLst>
              <a:ext uri="{FF2B5EF4-FFF2-40B4-BE49-F238E27FC236}">
                <a16:creationId xmlns:a16="http://schemas.microsoft.com/office/drawing/2014/main" id="{3CC85962-575F-D0D0-E65B-D223D9E9F5E8}"/>
              </a:ext>
            </a:extLst>
          </p:cNvPr>
          <p:cNvSpPr>
            <a:spLocks noGrp="1"/>
          </p:cNvSpPr>
          <p:nvPr>
            <p:ph type="title"/>
          </p:nvPr>
        </p:nvSpPr>
        <p:spPr/>
        <p:txBody>
          <a:bodyPr>
            <a:normAutofit/>
          </a:bodyPr>
          <a:lstStyle/>
          <a:p>
            <a:r>
              <a:rPr lang="ja-JP" altLang="en-US" sz="2800" b="1" dirty="0">
                <a:latin typeface="Meiryo UI" panose="020B0604030504040204" pitchFamily="50" charset="-128"/>
                <a:ea typeface="Meiryo UI" panose="020B0604030504040204" pitchFamily="50" charset="-128"/>
              </a:rPr>
              <a:t>イノベーションと企業家精神　</a:t>
            </a:r>
            <a:r>
              <a:rPr lang="en-US" altLang="ja-JP" sz="2800" b="1" dirty="0">
                <a:latin typeface="Meiryo UI" panose="020B0604030504040204" pitchFamily="50" charset="-128"/>
                <a:ea typeface="Meiryo UI" panose="020B0604030504040204" pitchFamily="50" charset="-128"/>
              </a:rPr>
              <a:t>P.F.</a:t>
            </a:r>
            <a:r>
              <a:rPr lang="ja-JP" altLang="en-US" sz="2800" b="1" dirty="0">
                <a:latin typeface="Meiryo UI" panose="020B0604030504040204" pitchFamily="50" charset="-128"/>
                <a:ea typeface="Meiryo UI" panose="020B0604030504040204" pitchFamily="50" charset="-128"/>
              </a:rPr>
              <a:t>ドラッカー著　</a:t>
            </a:r>
            <a:r>
              <a:rPr lang="en-US" altLang="ja-JP" sz="2800" b="1" dirty="0">
                <a:latin typeface="Meiryo UI" panose="020B0604030504040204" pitchFamily="50" charset="-128"/>
                <a:ea typeface="Meiryo UI" panose="020B0604030504040204" pitchFamily="50" charset="-128"/>
              </a:rPr>
              <a:t>1/</a:t>
            </a:r>
            <a:r>
              <a:rPr lang="ja-JP" altLang="en-US" sz="2800" b="1" dirty="0">
                <a:latin typeface="Meiryo UI" panose="020B0604030504040204" pitchFamily="50" charset="-128"/>
                <a:ea typeface="Meiryo UI" panose="020B0604030504040204" pitchFamily="50" charset="-128"/>
              </a:rPr>
              <a:t>２</a:t>
            </a:r>
          </a:p>
        </p:txBody>
      </p:sp>
      <p:sp>
        <p:nvSpPr>
          <p:cNvPr id="2" name="テキスト プレースホルダー 1">
            <a:extLst>
              <a:ext uri="{FF2B5EF4-FFF2-40B4-BE49-F238E27FC236}">
                <a16:creationId xmlns:a16="http://schemas.microsoft.com/office/drawing/2014/main" id="{ED0B17C8-ADEF-76CF-1B4A-2C30252517D3}"/>
              </a:ext>
            </a:extLst>
          </p:cNvPr>
          <p:cNvSpPr>
            <a:spLocks noGrp="1"/>
          </p:cNvSpPr>
          <p:nvPr>
            <p:ph type="body" sz="quarter" idx="13"/>
          </p:nvPr>
        </p:nvSpPr>
        <p:spPr/>
        <p:txBody>
          <a:bodyPr/>
          <a:lstStyle/>
          <a:p>
            <a:r>
              <a:rPr lang="en-US" altLang="ja-JP" dirty="0"/>
              <a:t>Appendix</a:t>
            </a:r>
            <a:endParaRPr lang="ja-JP" altLang="en-US" dirty="0"/>
          </a:p>
        </p:txBody>
      </p:sp>
      <p:sp>
        <p:nvSpPr>
          <p:cNvPr id="6" name="テキスト ボックス 5">
            <a:extLst>
              <a:ext uri="{FF2B5EF4-FFF2-40B4-BE49-F238E27FC236}">
                <a16:creationId xmlns:a16="http://schemas.microsoft.com/office/drawing/2014/main" id="{97BFD6C8-8A02-70FD-A5E5-9814142667A4}"/>
              </a:ext>
            </a:extLst>
          </p:cNvPr>
          <p:cNvSpPr txBox="1"/>
          <p:nvPr/>
        </p:nvSpPr>
        <p:spPr>
          <a:xfrm>
            <a:off x="902448" y="1004808"/>
            <a:ext cx="9448799" cy="307777"/>
          </a:xfrm>
          <a:prstGeom prst="rect">
            <a:avLst/>
          </a:prstGeom>
          <a:noFill/>
        </p:spPr>
        <p:txBody>
          <a:bodyPr wrap="square" rtlCol="0">
            <a:spAutoFit/>
          </a:bodyPr>
          <a:lstStyle/>
          <a:p>
            <a:r>
              <a:rPr kumimoji="1" lang="en-US" altLang="ja-JP" sz="1400" dirty="0">
                <a:latin typeface="Meiryo UI" panose="020B0604030504040204" pitchFamily="50" charset="-128"/>
                <a:ea typeface="Meiryo UI" panose="020B0604030504040204" pitchFamily="50" charset="-128"/>
              </a:rPr>
              <a:t>1985</a:t>
            </a:r>
            <a:r>
              <a:rPr kumimoji="1" lang="ja-JP" altLang="en-US" sz="1400" dirty="0">
                <a:latin typeface="Meiryo UI" panose="020B0604030504040204" pitchFamily="50" charset="-128"/>
                <a:ea typeface="Meiryo UI" panose="020B0604030504040204" pitchFamily="50" charset="-128"/>
              </a:rPr>
              <a:t>年の著書でイノベーションと企業家精神を誰でも学び実行することができるものであることを明らかにした</a:t>
            </a:r>
          </a:p>
        </p:txBody>
      </p:sp>
      <p:sp>
        <p:nvSpPr>
          <p:cNvPr id="8" name="テキスト ボックス 7">
            <a:extLst>
              <a:ext uri="{FF2B5EF4-FFF2-40B4-BE49-F238E27FC236}">
                <a16:creationId xmlns:a16="http://schemas.microsoft.com/office/drawing/2014/main" id="{446F4273-A92D-336E-285A-538E6DC52FDE}"/>
              </a:ext>
            </a:extLst>
          </p:cNvPr>
          <p:cNvSpPr txBox="1"/>
          <p:nvPr/>
        </p:nvSpPr>
        <p:spPr>
          <a:xfrm>
            <a:off x="2886270" y="1661220"/>
            <a:ext cx="8347787" cy="800219"/>
          </a:xfrm>
          <a:prstGeom prst="rect">
            <a:avLst/>
          </a:prstGeom>
          <a:noFill/>
        </p:spPr>
        <p:txBody>
          <a:bodyPr wrap="square" rtlCol="0">
            <a:spAutoFit/>
          </a:bodyPr>
          <a:lstStyle/>
          <a:p>
            <a:pPr marL="285750" indent="-285750">
              <a:buFont typeface="Wingdings" panose="05000000000000000000" pitchFamily="2" charset="2"/>
              <a:buChar char="Ø"/>
            </a:pPr>
            <a:r>
              <a:rPr kumimoji="1" lang="ja-JP" altLang="en-US" sz="1400" dirty="0">
                <a:latin typeface="Meiryo UI" panose="020B0604030504040204" pitchFamily="50" charset="-128"/>
                <a:ea typeface="Meiryo UI" panose="020B0604030504040204" pitchFamily="50" charset="-128"/>
              </a:rPr>
              <a:t>意思決定を行うことのできる人ならば、学ぶことによって、起業家的に行動することも企業家になることもできる。</a:t>
            </a:r>
            <a:endParaRPr kumimoji="1" lang="en-US" altLang="ja-JP" sz="1400" dirty="0">
              <a:latin typeface="Meiryo UI" panose="020B0604030504040204" pitchFamily="50" charset="-128"/>
              <a:ea typeface="Meiryo UI" panose="020B0604030504040204" pitchFamily="50" charset="-128"/>
            </a:endParaRPr>
          </a:p>
          <a:p>
            <a:pPr marL="285750" indent="-285750">
              <a:buFont typeface="Wingdings" panose="05000000000000000000" pitchFamily="2" charset="2"/>
              <a:buChar char="Ø"/>
            </a:pPr>
            <a:r>
              <a:rPr kumimoji="1" lang="ja-JP" altLang="en-US" sz="1600" dirty="0">
                <a:latin typeface="Meiryo UI" panose="020B0604030504040204" pitchFamily="50" charset="-128"/>
                <a:ea typeface="Meiryo UI" panose="020B0604030504040204" pitchFamily="50" charset="-128"/>
              </a:rPr>
              <a:t>企業家精神とは気質ではなく行動することである。</a:t>
            </a:r>
            <a:r>
              <a:rPr kumimoji="1" lang="ja-JP" altLang="en-US" sz="1600" b="1" dirty="0">
                <a:latin typeface="Meiryo UI" panose="020B0604030504040204" pitchFamily="50" charset="-128"/>
                <a:ea typeface="Meiryo UI" panose="020B0604030504040204" pitchFamily="50" charset="-128"/>
              </a:rPr>
              <a:t>すでに行っていることをより上手に行うことよりも、まったく新しいことを行うことに価値を見出すことである。</a:t>
            </a:r>
          </a:p>
        </p:txBody>
      </p:sp>
      <p:sp>
        <p:nvSpPr>
          <p:cNvPr id="14" name="テキスト ボックス 13">
            <a:extLst>
              <a:ext uri="{FF2B5EF4-FFF2-40B4-BE49-F238E27FC236}">
                <a16:creationId xmlns:a16="http://schemas.microsoft.com/office/drawing/2014/main" id="{B4ED5C0B-F83A-0814-F039-E87DA1E7E52A}"/>
              </a:ext>
            </a:extLst>
          </p:cNvPr>
          <p:cNvSpPr txBox="1"/>
          <p:nvPr/>
        </p:nvSpPr>
        <p:spPr>
          <a:xfrm>
            <a:off x="4018383" y="2625408"/>
            <a:ext cx="6601805"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創造的破壊　</a:t>
            </a:r>
            <a:r>
              <a:rPr kumimoji="1" lang="en-US" altLang="ja-JP" sz="1400" dirty="0">
                <a:latin typeface="Meiryo UI" panose="020B0604030504040204" pitchFamily="50" charset="-128"/>
                <a:ea typeface="Meiryo UI" panose="020B0604030504040204" pitchFamily="50" charset="-128"/>
              </a:rPr>
              <a:t>(</a:t>
            </a:r>
            <a:r>
              <a:rPr kumimoji="1" lang="ja-JP" altLang="en-US" sz="1400" dirty="0">
                <a:latin typeface="Meiryo UI" panose="020B0604030504040204" pitchFamily="50" charset="-128"/>
                <a:ea typeface="Meiryo UI" panose="020B0604030504040204" pitchFamily="50" charset="-128"/>
              </a:rPr>
              <a:t>ヨーゼフ・アロイス・シュンペーター，</a:t>
            </a:r>
            <a:r>
              <a:rPr kumimoji="1" lang="en-US" altLang="ja-JP" sz="1400" dirty="0">
                <a:latin typeface="Meiryo UI" panose="020B0604030504040204" pitchFamily="50" charset="-128"/>
                <a:ea typeface="Meiryo UI" panose="020B0604030504040204" pitchFamily="50" charset="-128"/>
              </a:rPr>
              <a:t>1883</a:t>
            </a:r>
            <a:r>
              <a:rPr kumimoji="1" lang="ja-JP" altLang="en-US" sz="1400" dirty="0">
                <a:latin typeface="Meiryo UI" panose="020B0604030504040204" pitchFamily="50" charset="-128"/>
                <a:ea typeface="Meiryo UI" panose="020B0604030504040204" pitchFamily="50" charset="-128"/>
              </a:rPr>
              <a:t>年</a:t>
            </a:r>
            <a:r>
              <a:rPr kumimoji="1" lang="en-US" altLang="ja-JP" sz="1400" dirty="0">
                <a:latin typeface="Meiryo UI" panose="020B0604030504040204" pitchFamily="50" charset="-128"/>
                <a:ea typeface="Meiryo UI" panose="020B0604030504040204" pitchFamily="50" charset="-128"/>
              </a:rPr>
              <a:t>2</a:t>
            </a:r>
            <a:r>
              <a:rPr kumimoji="1" lang="ja-JP" altLang="en-US" sz="1400" dirty="0">
                <a:latin typeface="Meiryo UI" panose="020B0604030504040204" pitchFamily="50" charset="-128"/>
                <a:ea typeface="Meiryo UI" panose="020B0604030504040204" pitchFamily="50" charset="-128"/>
              </a:rPr>
              <a:t>月</a:t>
            </a:r>
            <a:r>
              <a:rPr kumimoji="1" lang="en-US" altLang="ja-JP" sz="1400" dirty="0">
                <a:latin typeface="Meiryo UI" panose="020B0604030504040204" pitchFamily="50" charset="-128"/>
                <a:ea typeface="Meiryo UI" panose="020B0604030504040204" pitchFamily="50" charset="-128"/>
              </a:rPr>
              <a:t>8</a:t>
            </a:r>
            <a:r>
              <a:rPr kumimoji="1" lang="ja-JP" altLang="en-US" sz="1400" dirty="0">
                <a:latin typeface="Meiryo UI" panose="020B0604030504040204" pitchFamily="50" charset="-128"/>
                <a:ea typeface="Meiryo UI" panose="020B0604030504040204" pitchFamily="50" charset="-128"/>
              </a:rPr>
              <a:t>日ｰ</a:t>
            </a:r>
            <a:r>
              <a:rPr kumimoji="1" lang="en-US" altLang="ja-JP" sz="1400" dirty="0">
                <a:latin typeface="Meiryo UI" panose="020B0604030504040204" pitchFamily="50" charset="-128"/>
                <a:ea typeface="Meiryo UI" panose="020B0604030504040204" pitchFamily="50" charset="-128"/>
              </a:rPr>
              <a:t>1950</a:t>
            </a:r>
            <a:r>
              <a:rPr kumimoji="1" lang="ja-JP" altLang="en-US" sz="1400" dirty="0">
                <a:latin typeface="Meiryo UI" panose="020B0604030504040204" pitchFamily="50" charset="-128"/>
                <a:ea typeface="Meiryo UI" panose="020B0604030504040204" pitchFamily="50" charset="-128"/>
              </a:rPr>
              <a:t>年</a:t>
            </a:r>
            <a:r>
              <a:rPr kumimoji="1" lang="en-US" altLang="ja-JP" sz="1400" dirty="0">
                <a:latin typeface="Meiryo UI" panose="020B0604030504040204" pitchFamily="50" charset="-128"/>
                <a:ea typeface="Meiryo UI" panose="020B0604030504040204" pitchFamily="50" charset="-128"/>
              </a:rPr>
              <a:t>1</a:t>
            </a:r>
            <a:r>
              <a:rPr kumimoji="1" lang="ja-JP" altLang="en-US" sz="1400" dirty="0">
                <a:latin typeface="Meiryo UI" panose="020B0604030504040204" pitchFamily="50" charset="-128"/>
                <a:ea typeface="Meiryo UI" panose="020B0604030504040204" pitchFamily="50" charset="-128"/>
              </a:rPr>
              <a:t>月</a:t>
            </a:r>
            <a:r>
              <a:rPr kumimoji="1" lang="en-US" altLang="ja-JP" sz="1400" dirty="0">
                <a:latin typeface="Meiryo UI" panose="020B0604030504040204" pitchFamily="50" charset="-128"/>
                <a:ea typeface="Meiryo UI" panose="020B0604030504040204" pitchFamily="50" charset="-128"/>
              </a:rPr>
              <a:t>8</a:t>
            </a:r>
            <a:r>
              <a:rPr kumimoji="1" lang="ja-JP" altLang="en-US" sz="1400" dirty="0">
                <a:latin typeface="Meiryo UI" panose="020B0604030504040204" pitchFamily="50" charset="-128"/>
                <a:ea typeface="Meiryo UI" panose="020B0604030504040204" pitchFamily="50" charset="-128"/>
              </a:rPr>
              <a:t>日）</a:t>
            </a:r>
            <a:endParaRPr kumimoji="1" lang="ja-JP" altLang="en-US" dirty="0">
              <a:latin typeface="Meiryo UI" panose="020B0604030504040204" pitchFamily="50" charset="-128"/>
              <a:ea typeface="Meiryo UI" panose="020B0604030504040204" pitchFamily="50" charset="-128"/>
            </a:endParaRPr>
          </a:p>
        </p:txBody>
      </p:sp>
      <p:sp>
        <p:nvSpPr>
          <p:cNvPr id="17" name="テキスト ボックス 16">
            <a:extLst>
              <a:ext uri="{FF2B5EF4-FFF2-40B4-BE49-F238E27FC236}">
                <a16:creationId xmlns:a16="http://schemas.microsoft.com/office/drawing/2014/main" id="{AFDCDE25-A072-5D9F-B4BD-6F2AA055429B}"/>
              </a:ext>
            </a:extLst>
          </p:cNvPr>
          <p:cNvSpPr txBox="1"/>
          <p:nvPr/>
        </p:nvSpPr>
        <p:spPr>
          <a:xfrm>
            <a:off x="2995125" y="3158709"/>
            <a:ext cx="9066246" cy="3724096"/>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イノベーションの７つの機会</a:t>
            </a:r>
            <a:endParaRPr kumimoji="1" lang="en-US" altLang="ja-JP" sz="1600" b="1" dirty="0">
              <a:latin typeface="Meiryo UI" panose="020B0604030504040204" pitchFamily="50" charset="-128"/>
              <a:ea typeface="Meiryo UI" panose="020B0604030504040204" pitchFamily="50" charset="-128"/>
            </a:endParaRPr>
          </a:p>
          <a:p>
            <a:pPr marL="342900" indent="-342900">
              <a:buFont typeface="+mj-lt"/>
              <a:buAutoNum type="arabicPeriod"/>
            </a:pPr>
            <a:r>
              <a:rPr lang="ja-JP" altLang="en-US" sz="1400" dirty="0">
                <a:latin typeface="Meiryo UI" panose="020B0604030504040204" pitchFamily="50" charset="-128"/>
                <a:ea typeface="Meiryo UI" panose="020B0604030504040204" pitchFamily="50" charset="-128"/>
              </a:rPr>
              <a:t>予期せぬ成功と失敗を利用する（知覚と分析）</a:t>
            </a:r>
            <a:endParaRPr lang="en-US" altLang="ja-JP" sz="1400" dirty="0">
              <a:latin typeface="Meiryo UI" panose="020B0604030504040204" pitchFamily="50" charset="-128"/>
              <a:ea typeface="Meiryo UI" panose="020B0604030504040204" pitchFamily="50" charset="-128"/>
            </a:endParaRPr>
          </a:p>
          <a:p>
            <a:pPr marL="685800" lvl="1" indent="-228600">
              <a:buFont typeface="Arial" panose="020B0604020202020204" pitchFamily="34" charset="0"/>
              <a:buChar char="•"/>
            </a:pPr>
            <a:r>
              <a:rPr kumimoji="1" lang="ja-JP" altLang="en-US" sz="1200" dirty="0">
                <a:latin typeface="Meiryo UI" panose="020B0604030504040204" pitchFamily="50" charset="-128"/>
                <a:ea typeface="Meiryo UI" panose="020B0604030504040204" pitchFamily="50" charset="-128"/>
              </a:rPr>
              <a:t>これを機会として利用することは、わが社にとっていかなる意味があるか</a:t>
            </a:r>
            <a:endParaRPr kumimoji="1" lang="en-US" altLang="ja-JP" sz="1200" dirty="0">
              <a:latin typeface="Meiryo UI" panose="020B0604030504040204" pitchFamily="50" charset="-128"/>
              <a:ea typeface="Meiryo UI" panose="020B0604030504040204" pitchFamily="50" charset="-128"/>
            </a:endParaRPr>
          </a:p>
          <a:p>
            <a:pPr marL="685800" lvl="1" indent="-22860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その行き着く先はどこか</a:t>
            </a:r>
            <a:endParaRPr lang="en-US" altLang="ja-JP" sz="1200" dirty="0">
              <a:latin typeface="Meiryo UI" panose="020B0604030504040204" pitchFamily="50" charset="-128"/>
              <a:ea typeface="Meiryo UI" panose="020B0604030504040204" pitchFamily="50" charset="-128"/>
            </a:endParaRPr>
          </a:p>
          <a:p>
            <a:pPr marL="685800" lvl="1" indent="-228600">
              <a:buFont typeface="Arial" panose="020B0604020202020204" pitchFamily="34" charset="0"/>
              <a:buChar char="•"/>
            </a:pPr>
            <a:r>
              <a:rPr kumimoji="1" lang="ja-JP" altLang="en-US" sz="1200" dirty="0">
                <a:latin typeface="Meiryo UI" panose="020B0604030504040204" pitchFamily="50" charset="-128"/>
                <a:ea typeface="Meiryo UI" panose="020B0604030504040204" pitchFamily="50" charset="-128"/>
              </a:rPr>
              <a:t>そのためには何を行わなければならないのか</a:t>
            </a:r>
            <a:endParaRPr kumimoji="1" lang="en-US" altLang="ja-JP" sz="1200" dirty="0">
              <a:latin typeface="Meiryo UI" panose="020B0604030504040204" pitchFamily="50" charset="-128"/>
              <a:ea typeface="Meiryo UI" panose="020B0604030504040204" pitchFamily="50" charset="-128"/>
            </a:endParaRPr>
          </a:p>
          <a:p>
            <a:pPr marL="685800" lvl="1" indent="-22860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それによって仕事の仕方はいかにかわるか</a:t>
            </a:r>
            <a:endParaRPr lang="en-US" altLang="ja-JP" sz="1200" dirty="0">
              <a:latin typeface="Meiryo UI" panose="020B0604030504040204" pitchFamily="50" charset="-128"/>
              <a:ea typeface="Meiryo UI" panose="020B0604030504040204" pitchFamily="50" charset="-128"/>
            </a:endParaRPr>
          </a:p>
          <a:p>
            <a:pPr marL="342900" indent="-342900">
              <a:buFont typeface="+mj-lt"/>
              <a:buAutoNum type="arabicPeriod"/>
            </a:pPr>
            <a:r>
              <a:rPr lang="ja-JP" altLang="en-US" sz="1400" dirty="0">
                <a:latin typeface="Meiryo UI" panose="020B0604030504040204" pitchFamily="50" charset="-128"/>
                <a:ea typeface="Meiryo UI" panose="020B0604030504040204" pitchFamily="50" charset="-128"/>
              </a:rPr>
              <a:t>ギャップを探す（業績，認識，価値観，プロセスのギャップ）</a:t>
            </a:r>
            <a:endParaRPr lang="en-US" altLang="ja-JP" sz="1400" dirty="0">
              <a:latin typeface="Meiryo UI" panose="020B0604030504040204" pitchFamily="50" charset="-128"/>
              <a:ea typeface="Meiryo UI" panose="020B0604030504040204" pitchFamily="50" charset="-128"/>
            </a:endParaRPr>
          </a:p>
          <a:p>
            <a:pPr marL="342900" indent="-342900">
              <a:buFont typeface="+mj-lt"/>
              <a:buAutoNum type="arabicPeriod"/>
            </a:pPr>
            <a:r>
              <a:rPr lang="ja-JP" altLang="en-US" sz="1400" dirty="0">
                <a:latin typeface="Meiryo UI" panose="020B0604030504040204" pitchFamily="50" charset="-128"/>
                <a:ea typeface="Meiryo UI" panose="020B0604030504040204" pitchFamily="50" charset="-128"/>
              </a:rPr>
              <a:t>ニーズを見つける（プロセス，労働力，知識）</a:t>
            </a:r>
            <a:endParaRPr lang="en-US" altLang="ja-JP" sz="1400" dirty="0">
              <a:latin typeface="Meiryo UI" panose="020B0604030504040204" pitchFamily="50" charset="-128"/>
              <a:ea typeface="Meiryo UI" panose="020B0604030504040204" pitchFamily="50" charset="-128"/>
            </a:endParaRPr>
          </a:p>
          <a:p>
            <a:pPr marL="342900" indent="-342900">
              <a:buFont typeface="+mj-lt"/>
              <a:buAutoNum type="arabicPeriod"/>
            </a:pPr>
            <a:r>
              <a:rPr lang="ja-JP" altLang="en-US" sz="1400" dirty="0">
                <a:latin typeface="Meiryo UI" panose="020B0604030504040204" pitchFamily="50" charset="-128"/>
                <a:ea typeface="Meiryo UI" panose="020B0604030504040204" pitchFamily="50" charset="-128"/>
              </a:rPr>
              <a:t>産業構造の変化を知る</a:t>
            </a:r>
            <a:endParaRPr lang="en-US" altLang="ja-JP" sz="1400" dirty="0">
              <a:latin typeface="Meiryo UI" panose="020B0604030504040204" pitchFamily="50" charset="-128"/>
              <a:ea typeface="Meiryo UI" panose="020B0604030504040204" pitchFamily="50" charset="-128"/>
            </a:endParaRPr>
          </a:p>
          <a:p>
            <a:pPr marL="685800" lvl="1" indent="-22860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人口増加を上回る速さで成長するとき、構造そのものが劇的に変化する</a:t>
            </a:r>
            <a:endParaRPr lang="en-US" altLang="ja-JP" sz="1200" dirty="0">
              <a:latin typeface="Meiryo UI" panose="020B0604030504040204" pitchFamily="50" charset="-128"/>
              <a:ea typeface="Meiryo UI" panose="020B0604030504040204" pitchFamily="50" charset="-128"/>
            </a:endParaRPr>
          </a:p>
          <a:p>
            <a:pPr marL="685800" lvl="1" indent="-22860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産業の規模が２倍に成長すると、そのまでの市場のとらえかたが不適切になってくる</a:t>
            </a:r>
            <a:endParaRPr lang="en-US" altLang="ja-JP" sz="1200" dirty="0">
              <a:latin typeface="Meiryo UI" panose="020B0604030504040204" pitchFamily="50" charset="-128"/>
              <a:ea typeface="Meiryo UI" panose="020B0604030504040204" pitchFamily="50" charset="-128"/>
            </a:endParaRPr>
          </a:p>
          <a:p>
            <a:pPr marL="685800" lvl="1" indent="-22860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いくつかの技術が合体したとき、産業構造の急激な変化が起こる</a:t>
            </a:r>
            <a:endParaRPr lang="en-US" altLang="ja-JP" sz="1200" dirty="0">
              <a:latin typeface="Meiryo UI" panose="020B0604030504040204" pitchFamily="50" charset="-128"/>
              <a:ea typeface="Meiryo UI" panose="020B0604030504040204" pitchFamily="50" charset="-128"/>
            </a:endParaRPr>
          </a:p>
          <a:p>
            <a:pPr marL="342900" indent="-342900">
              <a:buFont typeface="+mj-lt"/>
              <a:buAutoNum type="arabicPeriod"/>
            </a:pPr>
            <a:r>
              <a:rPr lang="ja-JP" altLang="en-US" sz="1400" dirty="0">
                <a:latin typeface="Meiryo UI" panose="020B0604030504040204" pitchFamily="50" charset="-128"/>
                <a:ea typeface="Meiryo UI" panose="020B0604030504040204" pitchFamily="50" charset="-128"/>
              </a:rPr>
              <a:t>人口構造の変化（人口の増減，年齢構成，雇用，教育水準，所得など）</a:t>
            </a:r>
            <a:endParaRPr lang="en-US" altLang="ja-JP" sz="1400" dirty="0">
              <a:latin typeface="Meiryo UI" panose="020B0604030504040204" pitchFamily="50" charset="-128"/>
              <a:ea typeface="Meiryo UI" panose="020B0604030504040204" pitchFamily="50" charset="-128"/>
            </a:endParaRPr>
          </a:p>
          <a:p>
            <a:pPr marL="342900" indent="-342900">
              <a:buFont typeface="+mj-lt"/>
              <a:buAutoNum type="arabicPeriod"/>
            </a:pPr>
            <a:r>
              <a:rPr lang="ja-JP" altLang="en-US" sz="1400" dirty="0">
                <a:latin typeface="Meiryo UI" panose="020B0604030504040204" pitchFamily="50" charset="-128"/>
                <a:ea typeface="Meiryo UI" panose="020B0604030504040204" pitchFamily="50" charset="-128"/>
              </a:rPr>
              <a:t>認識の変化</a:t>
            </a:r>
            <a:endParaRPr lang="en-US" altLang="ja-JP" sz="1400" dirty="0">
              <a:latin typeface="Meiryo UI" panose="020B0604030504040204" pitchFamily="50" charset="-128"/>
              <a:ea typeface="Meiryo UI" panose="020B0604030504040204" pitchFamily="50" charset="-128"/>
            </a:endParaRPr>
          </a:p>
          <a:p>
            <a:pPr lvl="1"/>
            <a:r>
              <a:rPr lang="ja-JP" altLang="en-US" sz="1200" dirty="0">
                <a:latin typeface="Meiryo UI" panose="020B0604030504040204" pitchFamily="50" charset="-128"/>
                <a:ea typeface="Meiryo UI" panose="020B0604030504040204" pitchFamily="50" charset="-128"/>
              </a:rPr>
              <a:t>コップに「半分入っている」と「半分空である」（量的には同じだがとるべき行動が変わる）</a:t>
            </a:r>
            <a:endParaRPr lang="en-US" altLang="ja-JP" sz="1200" dirty="0">
              <a:latin typeface="Meiryo UI" panose="020B0604030504040204" pitchFamily="50" charset="-128"/>
              <a:ea typeface="Meiryo UI" panose="020B0604030504040204" pitchFamily="50" charset="-128"/>
            </a:endParaRPr>
          </a:p>
          <a:p>
            <a:pPr marL="342900" indent="-342900">
              <a:buFont typeface="+mj-lt"/>
              <a:buAutoNum type="arabicPeriod"/>
            </a:pPr>
            <a:r>
              <a:rPr lang="ja-JP" altLang="en-US" sz="1400" b="1" dirty="0">
                <a:latin typeface="Meiryo UI" panose="020B0604030504040204" pitchFamily="50" charset="-128"/>
                <a:ea typeface="Meiryo UI" panose="020B0604030504040204" pitchFamily="50" charset="-128"/>
              </a:rPr>
              <a:t>新しい知識を活用する</a:t>
            </a:r>
            <a:endParaRPr lang="en-US" altLang="ja-JP" sz="1400" b="1" dirty="0">
              <a:latin typeface="Meiryo UI" panose="020B0604030504040204" pitchFamily="50" charset="-128"/>
              <a:ea typeface="Meiryo UI" panose="020B0604030504040204" pitchFamily="50" charset="-128"/>
            </a:endParaRPr>
          </a:p>
          <a:p>
            <a:pPr lvl="1"/>
            <a:r>
              <a:rPr lang="ja-JP" altLang="en-US" sz="1200" dirty="0">
                <a:latin typeface="Meiryo UI" panose="020B0604030504040204" pitchFamily="50" charset="-128"/>
                <a:ea typeface="Meiryo UI" panose="020B0604030504040204" pitchFamily="50" charset="-128"/>
              </a:rPr>
              <a:t>科学や技術以外の知識を含め、いくつかの異なる知識の結合によって行われる</a:t>
            </a:r>
            <a:endParaRPr lang="en-US" altLang="ja-JP" sz="1200" dirty="0">
              <a:latin typeface="Meiryo UI" panose="020B0604030504040204" pitchFamily="50" charset="-128"/>
              <a:ea typeface="Meiryo UI" panose="020B0604030504040204" pitchFamily="50" charset="-128"/>
            </a:endParaRPr>
          </a:p>
          <a:p>
            <a:endParaRPr lang="en-US" altLang="ja-JP" sz="1400" dirty="0">
              <a:latin typeface="Meiryo UI" panose="020B0604030504040204" pitchFamily="50" charset="-128"/>
              <a:ea typeface="Meiryo UI" panose="020B0604030504040204" pitchFamily="50" charset="-128"/>
            </a:endParaRPr>
          </a:p>
        </p:txBody>
      </p:sp>
      <p:sp>
        <p:nvSpPr>
          <p:cNvPr id="3" name="スライド番号プレースホルダー 2">
            <a:extLst>
              <a:ext uri="{FF2B5EF4-FFF2-40B4-BE49-F238E27FC236}">
                <a16:creationId xmlns:a16="http://schemas.microsoft.com/office/drawing/2014/main" id="{8E78BFBD-21AB-1472-E40A-0AED0148FF3A}"/>
              </a:ext>
            </a:extLst>
          </p:cNvPr>
          <p:cNvSpPr>
            <a:spLocks noGrp="1"/>
          </p:cNvSpPr>
          <p:nvPr>
            <p:ph type="sldNum" sz="quarter" idx="12"/>
          </p:nvPr>
        </p:nvSpPr>
        <p:spPr/>
        <p:txBody>
          <a:bodyPr/>
          <a:lstStyle/>
          <a:p>
            <a:fld id="{2977F5E9-0479-47A0-9E51-109E0858BCF2}" type="slidenum">
              <a:rPr kumimoji="1" lang="ja-JP" altLang="en-US" smtClean="0"/>
              <a:t>22</a:t>
            </a:fld>
            <a:endParaRPr kumimoji="1" lang="ja-JP" altLang="en-US"/>
          </a:p>
        </p:txBody>
      </p:sp>
      <p:sp>
        <p:nvSpPr>
          <p:cNvPr id="11" name="テキスト ボックス 10">
            <a:extLst>
              <a:ext uri="{FF2B5EF4-FFF2-40B4-BE49-F238E27FC236}">
                <a16:creationId xmlns:a16="http://schemas.microsoft.com/office/drawing/2014/main" id="{5C7D0156-FBD2-26B6-EBD4-E351E8C09E9A}"/>
              </a:ext>
            </a:extLst>
          </p:cNvPr>
          <p:cNvSpPr txBox="1"/>
          <p:nvPr/>
        </p:nvSpPr>
        <p:spPr>
          <a:xfrm>
            <a:off x="771878" y="4059847"/>
            <a:ext cx="2223247" cy="230832"/>
          </a:xfrm>
          <a:prstGeom prst="rect">
            <a:avLst/>
          </a:prstGeom>
          <a:noFill/>
        </p:spPr>
        <p:txBody>
          <a:bodyPr wrap="square">
            <a:spAutoFit/>
          </a:bodyPr>
          <a:lstStyle/>
          <a:p>
            <a:r>
              <a:rPr lang="ja-JP" altLang="en-US" sz="900" dirty="0">
                <a:latin typeface="Meiryo UI" panose="020B0604030504040204" pitchFamily="50" charset="-128"/>
                <a:ea typeface="Meiryo UI" panose="020B0604030504040204" pitchFamily="50" charset="-128"/>
              </a:rPr>
              <a:t>出版社 ‏ </a:t>
            </a:r>
            <a:r>
              <a:rPr lang="en-US" altLang="ja-JP" sz="900" dirty="0">
                <a:latin typeface="Meiryo UI" panose="020B0604030504040204" pitchFamily="50" charset="-128"/>
                <a:ea typeface="Meiryo UI" panose="020B0604030504040204" pitchFamily="50" charset="-128"/>
              </a:rPr>
              <a:t>: ‎ </a:t>
            </a:r>
            <a:r>
              <a:rPr lang="ja-JP" altLang="en-US" sz="900" dirty="0">
                <a:latin typeface="Meiryo UI" panose="020B0604030504040204" pitchFamily="50" charset="-128"/>
                <a:ea typeface="Meiryo UI" panose="020B0604030504040204" pitchFamily="50" charset="-128"/>
              </a:rPr>
              <a:t>ダイヤモンド社 </a:t>
            </a:r>
            <a:r>
              <a:rPr lang="en-US" altLang="ja-JP" sz="900" dirty="0">
                <a:latin typeface="Meiryo UI" panose="020B0604030504040204" pitchFamily="50" charset="-128"/>
                <a:ea typeface="Meiryo UI" panose="020B0604030504040204" pitchFamily="50" charset="-128"/>
              </a:rPr>
              <a:t>(2015/12/4)</a:t>
            </a:r>
            <a:endParaRPr lang="ja-JP" altLang="en-US" sz="9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0625466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C00AC08B-FE22-BEC4-B6FD-CFC52965A75C}"/>
              </a:ext>
            </a:extLst>
          </p:cNvPr>
          <p:cNvSpPr txBox="1"/>
          <p:nvPr/>
        </p:nvSpPr>
        <p:spPr>
          <a:xfrm>
            <a:off x="659464" y="1731835"/>
            <a:ext cx="5263665" cy="1969770"/>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知識のイノベーションの条件</a:t>
            </a:r>
            <a:endParaRPr kumimoji="1" lang="en-US" altLang="ja-JP" sz="1600" b="1" dirty="0">
              <a:latin typeface="Meiryo UI" panose="020B0604030504040204" pitchFamily="50" charset="-128"/>
              <a:ea typeface="Meiryo UI" panose="020B0604030504040204" pitchFamily="50" charset="-128"/>
            </a:endParaRPr>
          </a:p>
          <a:p>
            <a:pPr marL="360363" lvl="1" indent="-179388">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分析（社会，経済，認識の変化の分析）</a:t>
            </a:r>
            <a:endParaRPr lang="en-US" altLang="ja-JP" sz="1400" dirty="0">
              <a:latin typeface="Meiryo UI" panose="020B0604030504040204" pitchFamily="50" charset="-128"/>
              <a:ea typeface="Meiryo UI" panose="020B0604030504040204" pitchFamily="50" charset="-128"/>
            </a:endParaRPr>
          </a:p>
          <a:p>
            <a:pPr marL="360363" lvl="1" indent="-179388">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戦略</a:t>
            </a:r>
            <a:endParaRPr kumimoji="1" lang="en-US" altLang="ja-JP" sz="1400" dirty="0">
              <a:latin typeface="Meiryo UI" panose="020B0604030504040204" pitchFamily="50" charset="-128"/>
              <a:ea typeface="Meiryo UI" panose="020B0604030504040204" pitchFamily="50" charset="-128"/>
            </a:endParaRPr>
          </a:p>
          <a:p>
            <a:pPr marL="715963" lvl="2" indent="-174625">
              <a:buFont typeface="Wingdings" panose="05000000000000000000" pitchFamily="2" charset="2"/>
              <a:buChar char="ü"/>
            </a:pPr>
            <a:r>
              <a:rPr kumimoji="1" lang="ja-JP" altLang="en-US" sz="1200" dirty="0">
                <a:latin typeface="Meiryo UI" panose="020B0604030504040204" pitchFamily="50" charset="-128"/>
                <a:ea typeface="Meiryo UI" panose="020B0604030504040204" pitchFamily="50" charset="-128"/>
              </a:rPr>
              <a:t>システム全体を自ら開発し、手に入れる（</a:t>
            </a:r>
            <a:r>
              <a:rPr kumimoji="1" lang="en-US" altLang="ja-JP" sz="1200" dirty="0">
                <a:latin typeface="Meiryo UI" panose="020B0604030504040204" pitchFamily="50" charset="-128"/>
                <a:ea typeface="Meiryo UI" panose="020B0604030504040204" pitchFamily="50" charset="-128"/>
              </a:rPr>
              <a:t>IBM</a:t>
            </a:r>
            <a:r>
              <a:rPr kumimoji="1" lang="ja-JP" altLang="en-US" sz="1200" dirty="0">
                <a:latin typeface="Meiryo UI" panose="020B0604030504040204" pitchFamily="50" charset="-128"/>
                <a:ea typeface="Meiryo UI" panose="020B0604030504040204" pitchFamily="50" charset="-128"/>
              </a:rPr>
              <a:t>）</a:t>
            </a:r>
            <a:endParaRPr kumimoji="1" lang="en-US" altLang="ja-JP" sz="1200" dirty="0">
              <a:latin typeface="Meiryo UI" panose="020B0604030504040204" pitchFamily="50" charset="-128"/>
              <a:ea typeface="Meiryo UI" panose="020B0604030504040204" pitchFamily="50" charset="-128"/>
            </a:endParaRPr>
          </a:p>
          <a:p>
            <a:pPr marL="715963" lvl="2" indent="-174625">
              <a:buFont typeface="Wingdings" panose="05000000000000000000" pitchFamily="2" charset="2"/>
              <a:buChar char="ü"/>
            </a:pPr>
            <a:r>
              <a:rPr kumimoji="1" lang="ja-JP" altLang="en-US" sz="1200" dirty="0">
                <a:latin typeface="Meiryo UI" panose="020B0604030504040204" pitchFamily="50" charset="-128"/>
                <a:ea typeface="Meiryo UI" panose="020B0604030504040204" pitchFamily="50" charset="-128"/>
              </a:rPr>
              <a:t>市場を創造し確保する（デュポン）</a:t>
            </a:r>
            <a:endParaRPr kumimoji="1" lang="en-US" altLang="ja-JP" sz="1200" dirty="0">
              <a:latin typeface="Meiryo UI" panose="020B0604030504040204" pitchFamily="50" charset="-128"/>
              <a:ea typeface="Meiryo UI" panose="020B0604030504040204" pitchFamily="50" charset="-128"/>
            </a:endParaRPr>
          </a:p>
          <a:p>
            <a:pPr marL="715963" lvl="2" indent="-174625">
              <a:buFont typeface="Wingdings" panose="05000000000000000000" pitchFamily="2" charset="2"/>
              <a:buChar char="ü"/>
            </a:pPr>
            <a:r>
              <a:rPr lang="ja-JP" altLang="en-US" sz="1200" dirty="0">
                <a:latin typeface="Meiryo UI" panose="020B0604030504040204" pitchFamily="50" charset="-128"/>
                <a:ea typeface="Meiryo UI" panose="020B0604030504040204" pitchFamily="50" charset="-128"/>
              </a:rPr>
              <a:t>戦略的に重要な能力に力を集中し、重点を拠点とする（ファイザー）</a:t>
            </a:r>
            <a:endParaRPr lang="en-US" altLang="ja-JP" sz="1200" dirty="0">
              <a:latin typeface="Meiryo UI" panose="020B0604030504040204" pitchFamily="50" charset="-128"/>
              <a:ea typeface="Meiryo UI" panose="020B0604030504040204" pitchFamily="50" charset="-128"/>
            </a:endParaRPr>
          </a:p>
          <a:p>
            <a:pPr marL="360363" lvl="1" indent="-179388">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マネージメント</a:t>
            </a:r>
            <a:endParaRPr kumimoji="1" lang="en-US" altLang="ja-JP" sz="1400" dirty="0">
              <a:latin typeface="Meiryo UI" panose="020B0604030504040204" pitchFamily="50" charset="-128"/>
              <a:ea typeface="Meiryo UI" panose="020B0604030504040204" pitchFamily="50" charset="-128"/>
            </a:endParaRPr>
          </a:p>
          <a:p>
            <a:pPr marL="360363" lvl="1" indent="-179388">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知識のイノベーションに特有のリスク</a:t>
            </a:r>
            <a:endParaRPr lang="en-US" altLang="ja-JP" sz="1400" dirty="0">
              <a:latin typeface="Meiryo UI" panose="020B0604030504040204" pitchFamily="50" charset="-128"/>
              <a:ea typeface="Meiryo UI" panose="020B0604030504040204" pitchFamily="50" charset="-128"/>
            </a:endParaRPr>
          </a:p>
          <a:p>
            <a:pPr marL="360363" lvl="1" indent="-179388">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リードタイムの長さと異なる知識の結合</a:t>
            </a:r>
          </a:p>
        </p:txBody>
      </p:sp>
      <p:sp>
        <p:nvSpPr>
          <p:cNvPr id="4" name="テキスト ボックス 3">
            <a:extLst>
              <a:ext uri="{FF2B5EF4-FFF2-40B4-BE49-F238E27FC236}">
                <a16:creationId xmlns:a16="http://schemas.microsoft.com/office/drawing/2014/main" id="{762806DB-B0EF-BAAB-323C-56B2ABAC49E1}"/>
              </a:ext>
            </a:extLst>
          </p:cNvPr>
          <p:cNvSpPr txBox="1"/>
          <p:nvPr/>
        </p:nvSpPr>
        <p:spPr>
          <a:xfrm>
            <a:off x="659464" y="3925774"/>
            <a:ext cx="4960775" cy="2092881"/>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イノベーションの３つのべからず</a:t>
            </a:r>
            <a:endParaRPr kumimoji="1" lang="en-US" altLang="ja-JP" sz="1600" b="1" dirty="0">
              <a:latin typeface="Meiryo UI" panose="020B0604030504040204" pitchFamily="50" charset="-128"/>
              <a:ea typeface="Meiryo UI" panose="020B0604030504040204" pitchFamily="50" charset="-128"/>
            </a:endParaRPr>
          </a:p>
          <a:p>
            <a:pPr marL="447675" lvl="1" indent="-180975">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凝り過ぎない</a:t>
            </a:r>
            <a:endParaRPr lang="en-US" altLang="ja-JP" sz="1400" dirty="0">
              <a:latin typeface="Meiryo UI" panose="020B0604030504040204" pitchFamily="50" charset="-128"/>
              <a:ea typeface="Meiryo UI" panose="020B0604030504040204" pitchFamily="50" charset="-128"/>
            </a:endParaRPr>
          </a:p>
          <a:p>
            <a:pPr marL="447675" lvl="1" indent="-180975">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多様化してはならない</a:t>
            </a:r>
            <a:endParaRPr kumimoji="1" lang="en-US" altLang="ja-JP" sz="1400" dirty="0">
              <a:latin typeface="Meiryo UI" panose="020B0604030504040204" pitchFamily="50" charset="-128"/>
              <a:ea typeface="Meiryo UI" panose="020B0604030504040204" pitchFamily="50" charset="-128"/>
            </a:endParaRPr>
          </a:p>
          <a:p>
            <a:pPr marL="447675" lvl="1" indent="-180975">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イノベーションを未来のために行ってはならない</a:t>
            </a:r>
            <a:endParaRPr lang="en-US" altLang="ja-JP" sz="1400" dirty="0">
              <a:latin typeface="Meiryo UI" panose="020B0604030504040204" pitchFamily="50" charset="-128"/>
              <a:ea typeface="Meiryo UI" panose="020B0604030504040204" pitchFamily="50" charset="-128"/>
            </a:endParaRPr>
          </a:p>
          <a:p>
            <a:endParaRPr kumimoji="1" lang="en-US" altLang="ja-JP" sz="1400" dirty="0">
              <a:latin typeface="Meiryo UI" panose="020B0604030504040204" pitchFamily="50" charset="-128"/>
              <a:ea typeface="Meiryo UI" panose="020B0604030504040204" pitchFamily="50" charset="-128"/>
            </a:endParaRPr>
          </a:p>
          <a:p>
            <a:r>
              <a:rPr lang="ja-JP" altLang="en-US" sz="1600" b="1" dirty="0">
                <a:latin typeface="Meiryo UI" panose="020B0604030504040204" pitchFamily="50" charset="-128"/>
                <a:ea typeface="Meiryo UI" panose="020B0604030504040204" pitchFamily="50" charset="-128"/>
              </a:rPr>
              <a:t>イノベーションを成功させる３つの条件</a:t>
            </a:r>
            <a:endParaRPr lang="en-US" altLang="ja-JP" sz="1600" b="1" dirty="0">
              <a:latin typeface="Meiryo UI" panose="020B0604030504040204" pitchFamily="50" charset="-128"/>
              <a:ea typeface="Meiryo UI" panose="020B0604030504040204" pitchFamily="50" charset="-128"/>
            </a:endParaRPr>
          </a:p>
          <a:p>
            <a:pPr marL="447675" lvl="1" indent="-180975">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集中する</a:t>
            </a:r>
            <a:endParaRPr kumimoji="1" lang="en-US" altLang="ja-JP" sz="1400" dirty="0">
              <a:latin typeface="Meiryo UI" panose="020B0604030504040204" pitchFamily="50" charset="-128"/>
              <a:ea typeface="Meiryo UI" panose="020B0604030504040204" pitchFamily="50" charset="-128"/>
            </a:endParaRPr>
          </a:p>
          <a:p>
            <a:pPr marL="447675" lvl="1" indent="-180975">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強みを基盤とする</a:t>
            </a:r>
            <a:endParaRPr lang="en-US" altLang="ja-JP" sz="1400" dirty="0">
              <a:latin typeface="Meiryo UI" panose="020B0604030504040204" pitchFamily="50" charset="-128"/>
              <a:ea typeface="Meiryo UI" panose="020B0604030504040204" pitchFamily="50" charset="-128"/>
            </a:endParaRPr>
          </a:p>
          <a:p>
            <a:pPr marL="447675" lvl="1" indent="-180975">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経済や社会をかえなければならない</a:t>
            </a:r>
          </a:p>
        </p:txBody>
      </p:sp>
      <p:sp>
        <p:nvSpPr>
          <p:cNvPr id="5" name="テキスト ボックス 4">
            <a:extLst>
              <a:ext uri="{FF2B5EF4-FFF2-40B4-BE49-F238E27FC236}">
                <a16:creationId xmlns:a16="http://schemas.microsoft.com/office/drawing/2014/main" id="{7118F4AB-54FB-8D5B-64C6-0BBFED5E2556}"/>
              </a:ext>
            </a:extLst>
          </p:cNvPr>
          <p:cNvSpPr txBox="1"/>
          <p:nvPr/>
        </p:nvSpPr>
        <p:spPr>
          <a:xfrm>
            <a:off x="5747650" y="2516665"/>
            <a:ext cx="6207967" cy="2339102"/>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ベンチャーを成功させるための４つの原則　～企業家精神より～</a:t>
            </a:r>
            <a:endParaRPr kumimoji="1" lang="en-US" altLang="ja-JP" sz="1600" b="1" dirty="0">
              <a:latin typeface="Meiryo UI" panose="020B0604030504040204" pitchFamily="50" charset="-128"/>
              <a:ea typeface="Meiryo UI" panose="020B0604030504040204" pitchFamily="50" charset="-128"/>
            </a:endParaRPr>
          </a:p>
          <a:p>
            <a:pPr marL="360363" lvl="1" indent="-179388">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市場に焦点を合わせる</a:t>
            </a:r>
            <a:endParaRPr lang="en-US" altLang="ja-JP" sz="1400" dirty="0">
              <a:latin typeface="Meiryo UI" panose="020B0604030504040204" pitchFamily="50" charset="-128"/>
              <a:ea typeface="Meiryo UI" panose="020B0604030504040204" pitchFamily="50" charset="-128"/>
            </a:endParaRPr>
          </a:p>
          <a:p>
            <a:pPr marL="715963" lvl="2" indent="-174625">
              <a:buFont typeface="Wingdings" panose="05000000000000000000" pitchFamily="2" charset="2"/>
              <a:buChar char="ü"/>
            </a:pPr>
            <a:r>
              <a:rPr lang="ja-JP" altLang="en-US" sz="1200" dirty="0">
                <a:latin typeface="Meiryo UI" panose="020B0604030504040204" pitchFamily="50" charset="-128"/>
                <a:ea typeface="Meiryo UI" panose="020B0604030504040204" pitchFamily="50" charset="-128"/>
              </a:rPr>
              <a:t>市場にでていないものを市場調査することは不可能である</a:t>
            </a:r>
          </a:p>
          <a:p>
            <a:pPr marL="715963" lvl="2" indent="-174625">
              <a:buFont typeface="Wingdings" panose="05000000000000000000" pitchFamily="2" charset="2"/>
              <a:buChar char="ü"/>
            </a:pPr>
            <a:r>
              <a:rPr lang="ja-JP" altLang="en-US" sz="1200" dirty="0">
                <a:latin typeface="Meiryo UI" panose="020B0604030504040204" pitchFamily="50" charset="-128"/>
                <a:ea typeface="Meiryo UI" panose="020B0604030504040204" pitchFamily="50" charset="-128"/>
              </a:rPr>
              <a:t>製品やサービスの意味を決めるのは客であって生産者じゃない</a:t>
            </a:r>
            <a:endParaRPr lang="en-US" altLang="ja-JP" sz="1200" dirty="0">
              <a:latin typeface="Meiryo UI" panose="020B0604030504040204" pitchFamily="50" charset="-128"/>
              <a:ea typeface="Meiryo UI" panose="020B0604030504040204" pitchFamily="50" charset="-128"/>
            </a:endParaRPr>
          </a:p>
          <a:p>
            <a:pPr marL="360363" lvl="1" indent="-179388">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財務上の見通し、特にキャッシュフローと資金について計画をもつ</a:t>
            </a:r>
            <a:endParaRPr kumimoji="1" lang="en-US" altLang="ja-JP" sz="1400" dirty="0">
              <a:latin typeface="Meiryo UI" panose="020B0604030504040204" pitchFamily="50" charset="-128"/>
              <a:ea typeface="Meiryo UI" panose="020B0604030504040204" pitchFamily="50" charset="-128"/>
            </a:endParaRPr>
          </a:p>
          <a:p>
            <a:pPr marL="715963" lvl="2" indent="-174625">
              <a:buFont typeface="Wingdings" panose="05000000000000000000" pitchFamily="2" charset="2"/>
              <a:buChar char="ü"/>
            </a:pPr>
            <a:r>
              <a:rPr kumimoji="1" lang="ja-JP" altLang="en-US" sz="1200" dirty="0">
                <a:latin typeface="Meiryo UI" panose="020B0604030504040204" pitchFamily="50" charset="-128"/>
                <a:ea typeface="Meiryo UI" panose="020B0604030504040204" pitchFamily="50" charset="-128"/>
              </a:rPr>
              <a:t>財務上の見通しを持たないことは、事業が成功するほどに大きな</a:t>
            </a:r>
            <a:r>
              <a:rPr kumimoji="1" lang="ja-JP" altLang="en-US" sz="1400" dirty="0">
                <a:latin typeface="Meiryo UI" panose="020B0604030504040204" pitchFamily="50" charset="-128"/>
                <a:ea typeface="Meiryo UI" panose="020B0604030504040204" pitchFamily="50" charset="-128"/>
              </a:rPr>
              <a:t>危険となる</a:t>
            </a:r>
            <a:endParaRPr kumimoji="1" lang="en-US" altLang="ja-JP" sz="1400" dirty="0">
              <a:latin typeface="Meiryo UI" panose="020B0604030504040204" pitchFamily="50" charset="-128"/>
              <a:ea typeface="Meiryo UI" panose="020B0604030504040204" pitchFamily="50" charset="-128"/>
            </a:endParaRPr>
          </a:p>
          <a:p>
            <a:pPr marL="360363" lvl="1" indent="-179388">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トップマネージメントチームを用意する</a:t>
            </a:r>
            <a:endParaRPr lang="en-US" altLang="ja-JP" sz="1400" dirty="0">
              <a:latin typeface="Meiryo UI" panose="020B0604030504040204" pitchFamily="50" charset="-128"/>
              <a:ea typeface="Meiryo UI" panose="020B0604030504040204" pitchFamily="50" charset="-128"/>
            </a:endParaRPr>
          </a:p>
          <a:p>
            <a:pPr marL="715963" lvl="2" indent="-174625">
              <a:buFont typeface="Wingdings" panose="05000000000000000000" pitchFamily="2" charset="2"/>
              <a:buChar char="ü"/>
            </a:pPr>
            <a:r>
              <a:rPr lang="ja-JP" altLang="en-US" sz="1200" dirty="0">
                <a:latin typeface="Meiryo UI" panose="020B0604030504040204" pitchFamily="50" charset="-128"/>
                <a:ea typeface="Meiryo UI" panose="020B0604030504040204" pitchFamily="50" charset="-128"/>
              </a:rPr>
              <a:t>創業者がいつまでも自らマネージメントを行うのでなく、いずれトップチームに引き継ぐ決意をしておかなければならない</a:t>
            </a:r>
          </a:p>
          <a:p>
            <a:pPr marL="360363" lvl="1" indent="-179388">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創業者たる企業家自身が自らの役割、責任位置づけについて決断する</a:t>
            </a:r>
            <a:endParaRPr kumimoji="1" lang="en-US" altLang="ja-JP" sz="1400" dirty="0">
              <a:latin typeface="Meiryo UI" panose="020B0604030504040204" pitchFamily="50" charset="-128"/>
              <a:ea typeface="Meiryo UI" panose="020B0604030504040204" pitchFamily="50" charset="-128"/>
            </a:endParaRPr>
          </a:p>
          <a:p>
            <a:pPr marL="742950" lvl="1" indent="-201613">
              <a:buFont typeface="Wingdings" panose="05000000000000000000" pitchFamily="2" charset="2"/>
              <a:buChar char="ü"/>
            </a:pPr>
            <a:r>
              <a:rPr lang="ja-JP" altLang="en-US" sz="1200" dirty="0">
                <a:latin typeface="Meiryo UI" panose="020B0604030504040204" pitchFamily="50" charset="-128"/>
                <a:ea typeface="Meiryo UI" panose="020B0604030504040204" pitchFamily="50" charset="-128"/>
              </a:rPr>
              <a:t>第三者の助言を得られる環境を作る</a:t>
            </a:r>
            <a:endParaRPr kumimoji="1" lang="ja-JP" altLang="en-US" sz="1200" dirty="0">
              <a:latin typeface="Meiryo UI" panose="020B0604030504040204" pitchFamily="50" charset="-128"/>
              <a:ea typeface="Meiryo UI" panose="020B0604030504040204" pitchFamily="50" charset="-128"/>
            </a:endParaRPr>
          </a:p>
        </p:txBody>
      </p:sp>
      <p:sp>
        <p:nvSpPr>
          <p:cNvPr id="6" name="タイトル 3">
            <a:extLst>
              <a:ext uri="{FF2B5EF4-FFF2-40B4-BE49-F238E27FC236}">
                <a16:creationId xmlns:a16="http://schemas.microsoft.com/office/drawing/2014/main" id="{9EF26E2C-A49C-044A-0FE8-B4306DF8A5BB}"/>
              </a:ext>
            </a:extLst>
          </p:cNvPr>
          <p:cNvSpPr>
            <a:spLocks noGrp="1"/>
          </p:cNvSpPr>
          <p:nvPr>
            <p:ph type="title"/>
          </p:nvPr>
        </p:nvSpPr>
        <p:spPr/>
        <p:txBody>
          <a:bodyPr>
            <a:normAutofit/>
          </a:bodyPr>
          <a:lstStyle/>
          <a:p>
            <a:r>
              <a:rPr lang="ja-JP" altLang="en-US" sz="2800" b="1" dirty="0">
                <a:latin typeface="Meiryo UI" panose="020B0604030504040204" pitchFamily="50" charset="-128"/>
                <a:ea typeface="Meiryo UI" panose="020B0604030504040204" pitchFamily="50" charset="-128"/>
              </a:rPr>
              <a:t>イノベーションと企業家精神　</a:t>
            </a:r>
            <a:r>
              <a:rPr lang="en-US" altLang="ja-JP" sz="2800" b="1" dirty="0">
                <a:latin typeface="Meiryo UI" panose="020B0604030504040204" pitchFamily="50" charset="-128"/>
                <a:ea typeface="Meiryo UI" panose="020B0604030504040204" pitchFamily="50" charset="-128"/>
              </a:rPr>
              <a:t>P.F.</a:t>
            </a:r>
            <a:r>
              <a:rPr lang="ja-JP" altLang="en-US" sz="2800" b="1" dirty="0">
                <a:latin typeface="Meiryo UI" panose="020B0604030504040204" pitchFamily="50" charset="-128"/>
                <a:ea typeface="Meiryo UI" panose="020B0604030504040204" pitchFamily="50" charset="-128"/>
              </a:rPr>
              <a:t>ドラッカー著　２</a:t>
            </a:r>
            <a:r>
              <a:rPr lang="en-US" altLang="ja-JP" sz="2800" b="1" dirty="0">
                <a:latin typeface="Meiryo UI" panose="020B0604030504040204" pitchFamily="50" charset="-128"/>
                <a:ea typeface="Meiryo UI" panose="020B0604030504040204" pitchFamily="50" charset="-128"/>
              </a:rPr>
              <a:t>/</a:t>
            </a:r>
            <a:r>
              <a:rPr lang="ja-JP" altLang="en-US" sz="2800" b="1" dirty="0">
                <a:latin typeface="Meiryo UI" panose="020B0604030504040204" pitchFamily="50" charset="-128"/>
                <a:ea typeface="Meiryo UI" panose="020B0604030504040204" pitchFamily="50" charset="-128"/>
              </a:rPr>
              <a:t>２</a:t>
            </a:r>
          </a:p>
        </p:txBody>
      </p:sp>
      <p:sp>
        <p:nvSpPr>
          <p:cNvPr id="7" name="テキスト プレースホルダー 6">
            <a:extLst>
              <a:ext uri="{FF2B5EF4-FFF2-40B4-BE49-F238E27FC236}">
                <a16:creationId xmlns:a16="http://schemas.microsoft.com/office/drawing/2014/main" id="{DC49EB6C-FE62-FA82-04C9-D4AC40EBD702}"/>
              </a:ext>
            </a:extLst>
          </p:cNvPr>
          <p:cNvSpPr>
            <a:spLocks noGrp="1"/>
          </p:cNvSpPr>
          <p:nvPr>
            <p:ph type="body" sz="quarter" idx="13"/>
          </p:nvPr>
        </p:nvSpPr>
        <p:spPr/>
        <p:txBody>
          <a:bodyPr/>
          <a:lstStyle/>
          <a:p>
            <a:r>
              <a:rPr lang="en-US" altLang="ja-JP" dirty="0"/>
              <a:t>Appendix</a:t>
            </a:r>
          </a:p>
        </p:txBody>
      </p:sp>
      <p:sp>
        <p:nvSpPr>
          <p:cNvPr id="2" name="スライド番号プレースホルダー 1">
            <a:extLst>
              <a:ext uri="{FF2B5EF4-FFF2-40B4-BE49-F238E27FC236}">
                <a16:creationId xmlns:a16="http://schemas.microsoft.com/office/drawing/2014/main" id="{51355A02-A1B5-2031-AF45-24F18B07BA7F}"/>
              </a:ext>
            </a:extLst>
          </p:cNvPr>
          <p:cNvSpPr>
            <a:spLocks noGrp="1"/>
          </p:cNvSpPr>
          <p:nvPr>
            <p:ph type="sldNum" sz="quarter" idx="12"/>
          </p:nvPr>
        </p:nvSpPr>
        <p:spPr/>
        <p:txBody>
          <a:bodyPr/>
          <a:lstStyle/>
          <a:p>
            <a:fld id="{2977F5E9-0479-47A0-9E51-109E0858BCF2}" type="slidenum">
              <a:rPr kumimoji="1" lang="ja-JP" altLang="en-US" smtClean="0"/>
              <a:t>23</a:t>
            </a:fld>
            <a:endParaRPr kumimoji="1" lang="ja-JP" altLang="en-US"/>
          </a:p>
        </p:txBody>
      </p:sp>
    </p:spTree>
    <p:extLst>
      <p:ext uri="{BB962C8B-B14F-4D97-AF65-F5344CB8AC3E}">
        <p14:creationId xmlns:p14="http://schemas.microsoft.com/office/powerpoint/2010/main" val="858808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D3F8E1-AF58-199F-AE39-DF7F52DFAE40}"/>
            </a:ext>
          </a:extLst>
        </p:cNvPr>
        <p:cNvGrpSpPr/>
        <p:nvPr/>
      </p:nvGrpSpPr>
      <p:grpSpPr>
        <a:xfrm>
          <a:off x="0" y="0"/>
          <a:ext cx="0" cy="0"/>
          <a:chOff x="0" y="0"/>
          <a:chExt cx="0" cy="0"/>
        </a:xfrm>
      </p:grpSpPr>
      <p:pic>
        <p:nvPicPr>
          <p:cNvPr id="1028" name="Picture 4" descr="Not Impossible Labs Launches Program To Feed Hungry Youth ...">
            <a:extLst>
              <a:ext uri="{FF2B5EF4-FFF2-40B4-BE49-F238E27FC236}">
                <a16:creationId xmlns:a16="http://schemas.microsoft.com/office/drawing/2014/main" id="{1AD7C963-3E45-F381-10E8-53019EBA0A4B}"/>
              </a:ext>
            </a:extLst>
          </p:cNvPr>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9269506" y="4292444"/>
            <a:ext cx="2512426" cy="45047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表 2">
            <a:extLst>
              <a:ext uri="{FF2B5EF4-FFF2-40B4-BE49-F238E27FC236}">
                <a16:creationId xmlns:a16="http://schemas.microsoft.com/office/drawing/2014/main" id="{578F760B-066B-2241-AEB4-42CB664272ED}"/>
              </a:ext>
            </a:extLst>
          </p:cNvPr>
          <p:cNvGraphicFramePr>
            <a:graphicFrameLocks noGrp="1"/>
          </p:cNvGraphicFramePr>
          <p:nvPr/>
        </p:nvGraphicFramePr>
        <p:xfrm>
          <a:off x="3042023" y="3580066"/>
          <a:ext cx="8939308" cy="1485900"/>
        </p:xfrm>
        <a:graphic>
          <a:graphicData uri="http://schemas.openxmlformats.org/drawingml/2006/table">
            <a:tbl>
              <a:tblPr firstRow="1" bandRow="1">
                <a:tableStyleId>{5940675A-B579-460E-94D1-54222C63F5DA}</a:tableStyleId>
              </a:tblPr>
              <a:tblGrid>
                <a:gridCol w="1255060">
                  <a:extLst>
                    <a:ext uri="{9D8B030D-6E8A-4147-A177-3AD203B41FA5}">
                      <a16:colId xmlns:a16="http://schemas.microsoft.com/office/drawing/2014/main" val="3194733555"/>
                    </a:ext>
                  </a:extLst>
                </a:gridCol>
                <a:gridCol w="2408517">
                  <a:extLst>
                    <a:ext uri="{9D8B030D-6E8A-4147-A177-3AD203B41FA5}">
                      <a16:colId xmlns:a16="http://schemas.microsoft.com/office/drawing/2014/main" val="3342467701"/>
                    </a:ext>
                  </a:extLst>
                </a:gridCol>
                <a:gridCol w="2420471">
                  <a:extLst>
                    <a:ext uri="{9D8B030D-6E8A-4147-A177-3AD203B41FA5}">
                      <a16:colId xmlns:a16="http://schemas.microsoft.com/office/drawing/2014/main" val="972683455"/>
                    </a:ext>
                  </a:extLst>
                </a:gridCol>
                <a:gridCol w="2855260">
                  <a:extLst>
                    <a:ext uri="{9D8B030D-6E8A-4147-A177-3AD203B41FA5}">
                      <a16:colId xmlns:a16="http://schemas.microsoft.com/office/drawing/2014/main" val="483738209"/>
                    </a:ext>
                  </a:extLst>
                </a:gridCol>
              </a:tblGrid>
              <a:tr h="140907">
                <a:tc>
                  <a:txBody>
                    <a:bodyPr/>
                    <a:lstStyle/>
                    <a:p>
                      <a:r>
                        <a:rPr kumimoji="1" lang="ja-JP" altLang="en-US" sz="1050" dirty="0">
                          <a:latin typeface="Meiryo UI" panose="020B0604030504040204" pitchFamily="50" charset="-128"/>
                          <a:ea typeface="Meiryo UI" panose="020B0604030504040204" pitchFamily="50" charset="-128"/>
                        </a:rPr>
                        <a:t>戦略</a:t>
                      </a:r>
                    </a:p>
                  </a:txBody>
                  <a:tcPr/>
                </a:tc>
                <a:tc>
                  <a:txBody>
                    <a:bodyPr/>
                    <a:lstStyle/>
                    <a:p>
                      <a:pPr algn="ctr"/>
                      <a:r>
                        <a:rPr kumimoji="1" lang="ja-JP" altLang="en-US" sz="1050" dirty="0">
                          <a:latin typeface="Meiryo UI" panose="020B0604030504040204" pitchFamily="50" charset="-128"/>
                          <a:ea typeface="Meiryo UI" panose="020B0604030504040204" pitchFamily="50" charset="-128"/>
                        </a:rPr>
                        <a:t>ディスラプティブな成長</a:t>
                      </a:r>
                    </a:p>
                  </a:txBody>
                  <a:tcPr/>
                </a:tc>
                <a:tc>
                  <a:txBody>
                    <a:bodyPr/>
                    <a:lstStyle/>
                    <a:p>
                      <a:pPr algn="ctr"/>
                      <a:r>
                        <a:rPr kumimoji="1" lang="ja-JP" altLang="en-US" sz="1050" dirty="0">
                          <a:latin typeface="Meiryo UI" panose="020B0604030504040204" pitchFamily="50" charset="-128"/>
                          <a:ea typeface="Meiryo UI" panose="020B0604030504040204" pitchFamily="50" charset="-128"/>
                        </a:rPr>
                        <a:t>ブルーオーシャン戦略</a:t>
                      </a:r>
                    </a:p>
                  </a:txBody>
                  <a:tcPr/>
                </a:tc>
                <a:tc>
                  <a:txBody>
                    <a:bodyPr/>
                    <a:lstStyle/>
                    <a:p>
                      <a:pPr algn="ctr"/>
                      <a:r>
                        <a:rPr kumimoji="1" lang="ja-JP" altLang="en-US" sz="1050" dirty="0">
                          <a:latin typeface="Meiryo UI" panose="020B0604030504040204" pitchFamily="50" charset="-128"/>
                          <a:ea typeface="Meiryo UI" panose="020B0604030504040204" pitchFamily="50" charset="-128"/>
                        </a:rPr>
                        <a:t>非ディスラプティブな成長</a:t>
                      </a:r>
                    </a:p>
                  </a:txBody>
                  <a:tcPr/>
                </a:tc>
                <a:extLst>
                  <a:ext uri="{0D108BD9-81ED-4DB2-BD59-A6C34878D82A}">
                    <a16:rowId xmlns:a16="http://schemas.microsoft.com/office/drawing/2014/main" val="3543115750"/>
                  </a:ext>
                </a:extLst>
              </a:tr>
              <a:tr h="156349">
                <a:tc>
                  <a:txBody>
                    <a:bodyPr/>
                    <a:lstStyle/>
                    <a:p>
                      <a:r>
                        <a:rPr kumimoji="1" lang="ja-JP" altLang="en-US" sz="1050" dirty="0">
                          <a:latin typeface="Meiryo UI" panose="020B0604030504040204" pitchFamily="50" charset="-128"/>
                          <a:ea typeface="Meiryo UI" panose="020B0604030504040204" pitchFamily="50" charset="-128"/>
                        </a:rPr>
                        <a:t>方法論</a:t>
                      </a:r>
                    </a:p>
                  </a:txBody>
                  <a:tcPr/>
                </a:tc>
                <a:tc>
                  <a:txBody>
                    <a:bodyPr/>
                    <a:lstStyle/>
                    <a:p>
                      <a:r>
                        <a:rPr kumimoji="1" lang="ja-JP" altLang="en-US" sz="1050" dirty="0">
                          <a:latin typeface="Meiryo UI" panose="020B0604030504040204" pitchFamily="50" charset="-128"/>
                          <a:ea typeface="Meiryo UI" panose="020B0604030504040204" pitchFamily="50" charset="-128"/>
                        </a:rPr>
                        <a:t>業界の従来の問題に画期的なソリューションを提供する</a:t>
                      </a:r>
                    </a:p>
                  </a:txBody>
                  <a:tcPr/>
                </a:tc>
                <a:tc>
                  <a:txBody>
                    <a:bodyPr/>
                    <a:lstStyle/>
                    <a:p>
                      <a:r>
                        <a:rPr kumimoji="1" lang="ja-JP" altLang="en-US" sz="1050" dirty="0">
                          <a:latin typeface="Meiryo UI" panose="020B0604030504040204" pitchFamily="50" charset="-128"/>
                          <a:ea typeface="Meiryo UI" panose="020B0604030504040204" pitchFamily="50" charset="-128"/>
                        </a:rPr>
                        <a:t>業界の抱える問題を再定義して、再定義された問題を解決する</a:t>
                      </a:r>
                    </a:p>
                  </a:txBody>
                  <a:tcPr/>
                </a:tc>
                <a:tc>
                  <a:txBody>
                    <a:bodyPr/>
                    <a:lstStyle/>
                    <a:p>
                      <a:r>
                        <a:rPr kumimoji="1" lang="ja-JP" altLang="en-US" sz="1050" dirty="0">
                          <a:latin typeface="Meiryo UI" panose="020B0604030504040204" pitchFamily="50" charset="-128"/>
                          <a:ea typeface="Meiryo UI" panose="020B0604030504040204" pitchFamily="50" charset="-128"/>
                        </a:rPr>
                        <a:t>新しい問題を掘り起こして解決する（従来の業界の垣根を越えて新しい事業機会を創造）</a:t>
                      </a:r>
                    </a:p>
                  </a:txBody>
                  <a:tcPr/>
                </a:tc>
                <a:extLst>
                  <a:ext uri="{0D108BD9-81ED-4DB2-BD59-A6C34878D82A}">
                    <a16:rowId xmlns:a16="http://schemas.microsoft.com/office/drawing/2014/main" val="3943703864"/>
                  </a:ext>
                </a:extLst>
              </a:tr>
              <a:tr h="140907">
                <a:tc>
                  <a:txBody>
                    <a:bodyPr/>
                    <a:lstStyle/>
                    <a:p>
                      <a:r>
                        <a:rPr kumimoji="1" lang="ja-JP" altLang="en-US" sz="1050" dirty="0">
                          <a:latin typeface="Meiryo UI" panose="020B0604030504040204" pitchFamily="50" charset="-128"/>
                          <a:ea typeface="Meiryo UI" panose="020B0604030504040204" pitchFamily="50" charset="-128"/>
                        </a:rPr>
                        <a:t>代表的な企業</a:t>
                      </a:r>
                    </a:p>
                  </a:txBody>
                  <a:tcPr/>
                </a:tc>
                <a:tc>
                  <a:txBody>
                    <a:bodyPr/>
                    <a:lstStyle/>
                    <a:p>
                      <a:r>
                        <a:rPr kumimoji="1" lang="ja-JP" altLang="en-US" sz="1050" dirty="0">
                          <a:latin typeface="Meiryo UI" panose="020B0604030504040204" pitchFamily="50" charset="-128"/>
                          <a:ea typeface="Meiryo UI" panose="020B0604030504040204" pitchFamily="50" charset="-128"/>
                        </a:rPr>
                        <a:t>アマゾン</a:t>
                      </a:r>
                      <a:endParaRPr kumimoji="1" lang="en-US" altLang="ja-JP" sz="1050" dirty="0">
                        <a:latin typeface="Meiryo UI" panose="020B0604030504040204" pitchFamily="50" charset="-128"/>
                        <a:ea typeface="Meiryo UI" panose="020B0604030504040204" pitchFamily="50" charset="-128"/>
                      </a:endParaRPr>
                    </a:p>
                    <a:p>
                      <a:endParaRPr kumimoji="1" lang="en-US" altLang="ja-JP" sz="1050" dirty="0">
                        <a:latin typeface="Meiryo UI" panose="020B0604030504040204" pitchFamily="50" charset="-128"/>
                        <a:ea typeface="Meiryo UI" panose="020B0604030504040204" pitchFamily="50" charset="-128"/>
                      </a:endParaRPr>
                    </a:p>
                    <a:p>
                      <a:endParaRPr kumimoji="1" lang="en-US" altLang="ja-JP" sz="1050" dirty="0">
                        <a:latin typeface="Meiryo UI" panose="020B0604030504040204" pitchFamily="50" charset="-128"/>
                        <a:ea typeface="Meiryo UI" panose="020B0604030504040204" pitchFamily="50" charset="-128"/>
                      </a:endParaRPr>
                    </a:p>
                  </a:txBody>
                  <a:tcPr/>
                </a:tc>
                <a:tc>
                  <a:txBody>
                    <a:bodyPr/>
                    <a:lstStyle/>
                    <a:p>
                      <a:r>
                        <a:rPr kumimoji="1" lang="ja-JP" altLang="en-US" sz="1050" dirty="0">
                          <a:latin typeface="Meiryo UI" panose="020B0604030504040204" pitchFamily="50" charset="-128"/>
                          <a:ea typeface="Meiryo UI" panose="020B0604030504040204" pitchFamily="50" charset="-128"/>
                        </a:rPr>
                        <a:t>アップル</a:t>
                      </a:r>
                    </a:p>
                  </a:txBody>
                  <a:tcPr/>
                </a:tc>
                <a:tc>
                  <a:txBody>
                    <a:bodyPr/>
                    <a:lstStyle/>
                    <a:p>
                      <a:r>
                        <a:rPr kumimoji="1" lang="ja-JP" altLang="en-US" sz="1050" dirty="0">
                          <a:latin typeface="Meiryo UI" panose="020B0604030504040204" pitchFamily="50" charset="-128"/>
                          <a:ea typeface="Meiryo UI" panose="020B0604030504040204" pitchFamily="50" charset="-128"/>
                        </a:rPr>
                        <a:t>ノット・インポシブル・ラボ</a:t>
                      </a:r>
                    </a:p>
                  </a:txBody>
                  <a:tcPr/>
                </a:tc>
                <a:extLst>
                  <a:ext uri="{0D108BD9-81ED-4DB2-BD59-A6C34878D82A}">
                    <a16:rowId xmlns:a16="http://schemas.microsoft.com/office/drawing/2014/main" val="1675288168"/>
                  </a:ext>
                </a:extLst>
              </a:tr>
              <a:tr h="140907">
                <a:tc>
                  <a:txBody>
                    <a:bodyPr/>
                    <a:lstStyle/>
                    <a:p>
                      <a:r>
                        <a:rPr kumimoji="1" lang="ja-JP" altLang="en-US" sz="1050" dirty="0">
                          <a:latin typeface="Meiryo UI" panose="020B0604030504040204" pitchFamily="50" charset="-128"/>
                          <a:ea typeface="Meiryo UI" panose="020B0604030504040204" pitchFamily="50" charset="-128"/>
                        </a:rPr>
                        <a:t>破壊された市場</a:t>
                      </a:r>
                    </a:p>
                  </a:txBody>
                  <a:tcPr/>
                </a:tc>
                <a:tc>
                  <a:txBody>
                    <a:bodyPr/>
                    <a:lstStyle/>
                    <a:p>
                      <a:r>
                        <a:rPr kumimoji="1" lang="ja-JP" altLang="en-US" sz="1050" dirty="0">
                          <a:latin typeface="Meiryo UI" panose="020B0604030504040204" pitchFamily="50" charset="-128"/>
                          <a:ea typeface="Meiryo UI" panose="020B0604030504040204" pitchFamily="50" charset="-128"/>
                        </a:rPr>
                        <a:t>書店，小売</a:t>
                      </a:r>
                    </a:p>
                  </a:txBody>
                  <a:tcPr/>
                </a:tc>
                <a:tc>
                  <a:txBody>
                    <a:bodyPr/>
                    <a:lstStyle/>
                    <a:p>
                      <a:r>
                        <a:rPr kumimoji="1" lang="ja-JP" altLang="en-US" sz="1050" dirty="0">
                          <a:latin typeface="Meiryo UI" panose="020B0604030504040204" pitchFamily="50" charset="-128"/>
                          <a:ea typeface="Meiryo UI" panose="020B0604030504040204" pitchFamily="50" charset="-128"/>
                        </a:rPr>
                        <a:t>ブラック・ベリーなど一部の通信機器</a:t>
                      </a:r>
                    </a:p>
                  </a:txBody>
                  <a:tcPr/>
                </a:tc>
                <a:tc>
                  <a:txBody>
                    <a:bodyPr/>
                    <a:lstStyle/>
                    <a:p>
                      <a:r>
                        <a:rPr kumimoji="1" lang="ja-JP" altLang="en-US" sz="1050" dirty="0">
                          <a:latin typeface="Meiryo UI" panose="020B0604030504040204" pitchFamily="50" charset="-128"/>
                          <a:ea typeface="Meiryo UI" panose="020B0604030504040204" pitchFamily="50" charset="-128"/>
                        </a:rPr>
                        <a:t>なし</a:t>
                      </a:r>
                    </a:p>
                  </a:txBody>
                  <a:tcPr/>
                </a:tc>
                <a:extLst>
                  <a:ext uri="{0D108BD9-81ED-4DB2-BD59-A6C34878D82A}">
                    <a16:rowId xmlns:a16="http://schemas.microsoft.com/office/drawing/2014/main" val="41193115"/>
                  </a:ext>
                </a:extLst>
              </a:tr>
            </a:tbl>
          </a:graphicData>
        </a:graphic>
      </p:graphicFrame>
      <p:pic>
        <p:nvPicPr>
          <p:cNvPr id="1026" name="Picture 2" descr="破壊なき市場創造の時代 これからのイノベーションを実現する ...">
            <a:extLst>
              <a:ext uri="{FF2B5EF4-FFF2-40B4-BE49-F238E27FC236}">
                <a16:creationId xmlns:a16="http://schemas.microsoft.com/office/drawing/2014/main" id="{DB91D980-3ED1-C25E-B40F-F4407F434463}"/>
              </a:ext>
            </a:extLst>
          </p:cNvPr>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838201" y="1452765"/>
            <a:ext cx="1753486" cy="2537709"/>
          </a:xfrm>
          <a:prstGeom prst="rect">
            <a:avLst/>
          </a:prstGeom>
          <a:noFill/>
          <a:extLst>
            <a:ext uri="{909E8E84-426E-40DD-AFC4-6F175D3DCCD1}">
              <a14:hiddenFill xmlns:a14="http://schemas.microsoft.com/office/drawing/2010/main">
                <a:solidFill>
                  <a:srgbClr val="FFFFFF"/>
                </a:solidFill>
              </a14:hiddenFill>
            </a:ext>
          </a:extLst>
        </p:spPr>
      </p:pic>
      <p:sp>
        <p:nvSpPr>
          <p:cNvPr id="4" name="タイトル 3">
            <a:extLst>
              <a:ext uri="{FF2B5EF4-FFF2-40B4-BE49-F238E27FC236}">
                <a16:creationId xmlns:a16="http://schemas.microsoft.com/office/drawing/2014/main" id="{C918E81E-345F-1236-34D4-C999EBF6874F}"/>
              </a:ext>
            </a:extLst>
          </p:cNvPr>
          <p:cNvSpPr>
            <a:spLocks noGrp="1"/>
          </p:cNvSpPr>
          <p:nvPr>
            <p:ph type="title"/>
          </p:nvPr>
        </p:nvSpPr>
        <p:spPr/>
        <p:txBody>
          <a:bodyPr>
            <a:normAutofit/>
          </a:bodyPr>
          <a:lstStyle/>
          <a:p>
            <a:r>
              <a:rPr lang="ja-JP" altLang="en-US" sz="2800" b="1" dirty="0">
                <a:latin typeface="Meiryo UI" panose="020B0604030504040204" pitchFamily="50" charset="-128"/>
                <a:ea typeface="Meiryo UI" panose="020B0604030504040204" pitchFamily="50" charset="-128"/>
              </a:rPr>
              <a:t>破壊なき市場創造の時代　チャン・キム</a:t>
            </a:r>
            <a:r>
              <a:rPr lang="en-US" altLang="ja-JP" sz="2800" b="1" dirty="0">
                <a:latin typeface="Meiryo UI" panose="020B0604030504040204" pitchFamily="50" charset="-128"/>
                <a:ea typeface="Meiryo UI" panose="020B0604030504040204" pitchFamily="50" charset="-128"/>
              </a:rPr>
              <a:t>/</a:t>
            </a:r>
            <a:r>
              <a:rPr lang="ja-JP" altLang="en-US" sz="2800" b="1" dirty="0">
                <a:latin typeface="Meiryo UI" panose="020B0604030504040204" pitchFamily="50" charset="-128"/>
                <a:ea typeface="Meiryo UI" panose="020B0604030504040204" pitchFamily="50" charset="-128"/>
              </a:rPr>
              <a:t>レネ・モボルニュ著</a:t>
            </a:r>
          </a:p>
        </p:txBody>
      </p:sp>
      <p:sp>
        <p:nvSpPr>
          <p:cNvPr id="5" name="テキスト プレースホルダー 4">
            <a:extLst>
              <a:ext uri="{FF2B5EF4-FFF2-40B4-BE49-F238E27FC236}">
                <a16:creationId xmlns:a16="http://schemas.microsoft.com/office/drawing/2014/main" id="{C3629DDC-2BC6-542D-0CD0-105FE9BDA1C6}"/>
              </a:ext>
            </a:extLst>
          </p:cNvPr>
          <p:cNvSpPr>
            <a:spLocks noGrp="1"/>
          </p:cNvSpPr>
          <p:nvPr>
            <p:ph type="body" sz="quarter" idx="13"/>
          </p:nvPr>
        </p:nvSpPr>
        <p:spPr/>
        <p:txBody>
          <a:bodyPr/>
          <a:lstStyle/>
          <a:p>
            <a:r>
              <a:rPr lang="en-US" altLang="ja-JP" dirty="0"/>
              <a:t>Appendix</a:t>
            </a:r>
          </a:p>
        </p:txBody>
      </p:sp>
      <p:sp>
        <p:nvSpPr>
          <p:cNvPr id="12" name="テキスト ボックス 11">
            <a:extLst>
              <a:ext uri="{FF2B5EF4-FFF2-40B4-BE49-F238E27FC236}">
                <a16:creationId xmlns:a16="http://schemas.microsoft.com/office/drawing/2014/main" id="{2EE22C21-79AF-5F3A-84F9-D6AEBD820B6F}"/>
              </a:ext>
            </a:extLst>
          </p:cNvPr>
          <p:cNvSpPr txBox="1"/>
          <p:nvPr/>
        </p:nvSpPr>
        <p:spPr>
          <a:xfrm>
            <a:off x="2947892" y="2200028"/>
            <a:ext cx="5437844" cy="1107996"/>
          </a:xfrm>
          <a:prstGeom prst="rect">
            <a:avLst/>
          </a:prstGeom>
          <a:noFill/>
        </p:spPr>
        <p:txBody>
          <a:bodyPr wrap="square" rtlCol="0">
            <a:spAutoFit/>
          </a:bodyPr>
          <a:lstStyle/>
          <a:p>
            <a:r>
              <a:rPr lang="ja-JP" altLang="en-US" sz="1400" b="1" dirty="0">
                <a:latin typeface="Meiryo UI" panose="020B0604030504040204" pitchFamily="50" charset="-128"/>
                <a:ea typeface="Meiryo UI" panose="020B0604030504040204" pitchFamily="50" charset="-128"/>
              </a:rPr>
              <a:t>これからの潮流</a:t>
            </a:r>
            <a:endParaRPr lang="en-US" altLang="ja-JP" sz="1400" b="1" dirty="0">
              <a:latin typeface="Meiryo UI" panose="020B0604030504040204" pitchFamily="50" charset="-128"/>
              <a:ea typeface="Meiryo UI" panose="020B0604030504040204" pitchFamily="50" charset="-128"/>
            </a:endParaRPr>
          </a:p>
          <a:p>
            <a:pPr marL="268288" lvl="1" indent="-88900">
              <a:buFont typeface="Arial" panose="020B0604020202020204" pitchFamily="34" charset="0"/>
              <a:buChar char="•"/>
            </a:pPr>
            <a:r>
              <a:rPr lang="ja-JP" altLang="en-US" sz="1400" b="1" dirty="0">
                <a:latin typeface="Meiryo UI" panose="020B0604030504040204" pitchFamily="50" charset="-128"/>
                <a:ea typeface="Meiryo UI" panose="020B0604030504040204" pitchFamily="50" charset="-128"/>
              </a:rPr>
              <a:t>ステークホルダー資本主義</a:t>
            </a:r>
            <a:endParaRPr lang="en-US" altLang="ja-JP" sz="1400" b="1" dirty="0">
              <a:latin typeface="Meiryo UI" panose="020B0604030504040204" pitchFamily="50" charset="-128"/>
              <a:ea typeface="Meiryo UI" panose="020B0604030504040204" pitchFamily="50" charset="-128"/>
            </a:endParaRPr>
          </a:p>
          <a:p>
            <a:pPr marL="268288" lvl="1" indent="-88900"/>
            <a:r>
              <a:rPr lang="ja-JP" altLang="en-US" sz="1200" dirty="0">
                <a:latin typeface="Meiryo UI" panose="020B0604030504040204" pitchFamily="50" charset="-128"/>
                <a:ea typeface="Meiryo UI" panose="020B0604030504040204" pitchFamily="50" charset="-128"/>
              </a:rPr>
              <a:t>　社会的責任を重んじる　→　</a:t>
            </a:r>
            <a:r>
              <a:rPr lang="ja-JP" altLang="en-US" sz="1200" b="1" dirty="0">
                <a:latin typeface="Meiryo UI" panose="020B0604030504040204" pitchFamily="50" charset="-128"/>
                <a:ea typeface="Meiryo UI" panose="020B0604030504040204" pitchFamily="50" charset="-128"/>
              </a:rPr>
              <a:t>持続可能性の高いイノベーション</a:t>
            </a:r>
            <a:r>
              <a:rPr lang="ja-JP" altLang="en-US" sz="1200" dirty="0">
                <a:latin typeface="Meiryo UI" panose="020B0604030504040204" pitchFamily="50" charset="-128"/>
                <a:ea typeface="Meiryo UI" panose="020B0604030504040204" pitchFamily="50" charset="-128"/>
              </a:rPr>
              <a:t>が求められる</a:t>
            </a:r>
            <a:endParaRPr lang="en-US" altLang="ja-JP" sz="1200" dirty="0">
              <a:latin typeface="Meiryo UI" panose="020B0604030504040204" pitchFamily="50" charset="-128"/>
              <a:ea typeface="Meiryo UI" panose="020B0604030504040204" pitchFamily="50" charset="-128"/>
            </a:endParaRPr>
          </a:p>
          <a:p>
            <a:pPr marL="268288" lvl="1" indent="-88900">
              <a:buFont typeface="Arial" panose="020B0604020202020204" pitchFamily="34" charset="0"/>
              <a:buChar char="•"/>
            </a:pPr>
            <a:r>
              <a:rPr kumimoji="1" lang="ja-JP" altLang="en-US" sz="1400" b="1" dirty="0">
                <a:latin typeface="Meiryo UI" panose="020B0604030504040204" pitchFamily="50" charset="-128"/>
                <a:ea typeface="Meiryo UI" panose="020B0604030504040204" pitchFamily="50" charset="-128"/>
              </a:rPr>
              <a:t>第４次産業革命　</a:t>
            </a:r>
            <a:endParaRPr kumimoji="1" lang="en-US" altLang="ja-JP" sz="1400" b="1" dirty="0">
              <a:latin typeface="Meiryo UI" panose="020B0604030504040204" pitchFamily="50" charset="-128"/>
              <a:ea typeface="Meiryo UI" panose="020B0604030504040204" pitchFamily="50" charset="-128"/>
            </a:endParaRPr>
          </a:p>
          <a:p>
            <a:pPr marL="268288" lvl="1" indent="-88900"/>
            <a:r>
              <a:rPr lang="ja-JP" altLang="en-US" sz="1200" dirty="0">
                <a:latin typeface="Meiryo UI" panose="020B0604030504040204" pitchFamily="50" charset="-128"/>
                <a:ea typeface="Meiryo UI" panose="020B0604030504040204" pitchFamily="50" charset="-128"/>
              </a:rPr>
              <a:t>　</a:t>
            </a:r>
            <a:r>
              <a:rPr kumimoji="1" lang="en-US" altLang="ja-JP" sz="1200" dirty="0">
                <a:latin typeface="Meiryo UI" panose="020B0604030504040204" pitchFamily="50" charset="-128"/>
                <a:ea typeface="Meiryo UI" panose="020B0604030504040204" pitchFamily="50" charset="-128"/>
              </a:rPr>
              <a:t>AI</a:t>
            </a:r>
            <a:r>
              <a:rPr kumimoji="1" lang="ja-JP" altLang="en-US" sz="1200" dirty="0">
                <a:latin typeface="Meiryo UI" panose="020B0604030504040204" pitchFamily="50" charset="-128"/>
                <a:ea typeface="Meiryo UI" panose="020B0604030504040204" pitchFamily="50" charset="-128"/>
              </a:rPr>
              <a:t>などにより雇用喪失の脅威が高まる　</a:t>
            </a:r>
            <a:r>
              <a:rPr lang="ja-JP" altLang="en-US" sz="1200" dirty="0">
                <a:latin typeface="Meiryo UI" panose="020B0604030504040204" pitchFamily="50" charset="-128"/>
                <a:ea typeface="Meiryo UI" panose="020B0604030504040204" pitchFamily="50" charset="-128"/>
              </a:rPr>
              <a:t>→　</a:t>
            </a:r>
            <a:r>
              <a:rPr lang="ja-JP" altLang="en-US" sz="1200" b="1" dirty="0">
                <a:latin typeface="Meiryo UI" panose="020B0604030504040204" pitchFamily="50" charset="-128"/>
                <a:ea typeface="Meiryo UI" panose="020B0604030504040204" pitchFamily="50" charset="-128"/>
              </a:rPr>
              <a:t>新規雇用を創造する</a:t>
            </a:r>
            <a:r>
              <a:rPr lang="ja-JP" altLang="en-US" sz="1200" dirty="0">
                <a:latin typeface="Meiryo UI" panose="020B0604030504040204" pitchFamily="50" charset="-128"/>
                <a:ea typeface="Meiryo UI" panose="020B0604030504040204" pitchFamily="50" charset="-128"/>
              </a:rPr>
              <a:t>ことが求められる</a:t>
            </a:r>
            <a:endParaRPr kumimoji="1" lang="ja-JP" altLang="en-US" sz="1200" dirty="0">
              <a:latin typeface="Meiryo UI" panose="020B0604030504040204" pitchFamily="50" charset="-128"/>
              <a:ea typeface="Meiryo UI" panose="020B0604030504040204" pitchFamily="50" charset="-128"/>
            </a:endParaRPr>
          </a:p>
        </p:txBody>
      </p:sp>
      <p:sp>
        <p:nvSpPr>
          <p:cNvPr id="2" name="テキスト ボックス 1">
            <a:extLst>
              <a:ext uri="{FF2B5EF4-FFF2-40B4-BE49-F238E27FC236}">
                <a16:creationId xmlns:a16="http://schemas.microsoft.com/office/drawing/2014/main" id="{24D768AD-D92C-F5B2-3B34-701832DF2AA0}"/>
              </a:ext>
            </a:extLst>
          </p:cNvPr>
          <p:cNvSpPr txBox="1"/>
          <p:nvPr/>
        </p:nvSpPr>
        <p:spPr>
          <a:xfrm>
            <a:off x="2947893" y="1707585"/>
            <a:ext cx="5957048" cy="492443"/>
          </a:xfrm>
          <a:prstGeom prst="rect">
            <a:avLst/>
          </a:prstGeom>
          <a:noFill/>
        </p:spPr>
        <p:txBody>
          <a:bodyPr wrap="square" rtlCol="0">
            <a:spAutoFit/>
          </a:bodyPr>
          <a:lstStyle/>
          <a:p>
            <a:r>
              <a:rPr kumimoji="1" lang="ja-JP" altLang="en-US" sz="1400" b="1" dirty="0">
                <a:latin typeface="Meiryo UI" panose="020B0604030504040204" pitchFamily="50" charset="-128"/>
                <a:ea typeface="Meiryo UI" panose="020B0604030504040204" pitchFamily="50" charset="-128"/>
              </a:rPr>
              <a:t>これまでのイノベーション（市場破壊）</a:t>
            </a:r>
            <a:endParaRPr kumimoji="1" lang="en-US" altLang="ja-JP" sz="1400" b="1" dirty="0">
              <a:latin typeface="Meiryo UI" panose="020B0604030504040204" pitchFamily="50" charset="-128"/>
              <a:ea typeface="Meiryo UI" panose="020B0604030504040204" pitchFamily="50" charset="-128"/>
            </a:endParaRPr>
          </a:p>
          <a:p>
            <a:pPr lvl="1" indent="-277813"/>
            <a:r>
              <a:rPr kumimoji="1" lang="ja-JP" altLang="en-US" sz="1200" dirty="0">
                <a:latin typeface="Meiryo UI" panose="020B0604030504040204" pitchFamily="50" charset="-128"/>
                <a:ea typeface="Meiryo UI" panose="020B0604030504040204" pitchFamily="50" charset="-128"/>
              </a:rPr>
              <a:t>「素早く動き、破壊せよ」マーク・ザッカーバーグ（フェイスブック）</a:t>
            </a:r>
          </a:p>
        </p:txBody>
      </p:sp>
      <p:sp>
        <p:nvSpPr>
          <p:cNvPr id="7" name="テキスト ボックス 6">
            <a:extLst>
              <a:ext uri="{FF2B5EF4-FFF2-40B4-BE49-F238E27FC236}">
                <a16:creationId xmlns:a16="http://schemas.microsoft.com/office/drawing/2014/main" id="{6EE7911A-915F-DE2B-9F44-6FE3E00A9894}"/>
              </a:ext>
            </a:extLst>
          </p:cNvPr>
          <p:cNvSpPr txBox="1"/>
          <p:nvPr/>
        </p:nvSpPr>
        <p:spPr>
          <a:xfrm>
            <a:off x="2947892" y="1043942"/>
            <a:ext cx="8939307" cy="738664"/>
          </a:xfrm>
          <a:prstGeom prst="rect">
            <a:avLst/>
          </a:prstGeom>
          <a:noFill/>
        </p:spPr>
        <p:txBody>
          <a:bodyPr wrap="square">
            <a:spAutoFit/>
          </a:bodyPr>
          <a:lstStyle/>
          <a:p>
            <a:r>
              <a:rPr lang="ja-JP" altLang="en-US" sz="1400" b="1" dirty="0">
                <a:latin typeface="Meiryo UI" panose="020B0604030504040204" pitchFamily="50" charset="-128"/>
                <a:ea typeface="Meiryo UI" panose="020B0604030504040204" pitchFamily="50" charset="-128"/>
              </a:rPr>
              <a:t>ブルーオーシャン戦略（</a:t>
            </a:r>
            <a:r>
              <a:rPr lang="en-US" altLang="ja-JP" sz="1400" b="1" dirty="0">
                <a:latin typeface="Meiryo UI" panose="020B0604030504040204" pitchFamily="50" charset="-128"/>
                <a:ea typeface="Meiryo UI" panose="020B0604030504040204" pitchFamily="50" charset="-128"/>
              </a:rPr>
              <a:t>2005</a:t>
            </a:r>
            <a:r>
              <a:rPr lang="ja-JP" altLang="en-US" sz="1400" b="1" dirty="0">
                <a:latin typeface="Meiryo UI" panose="020B0604030504040204" pitchFamily="50" charset="-128"/>
                <a:ea typeface="Meiryo UI" panose="020B0604030504040204" pitchFamily="50" charset="-128"/>
              </a:rPr>
              <a:t>年）</a:t>
            </a:r>
            <a:endParaRPr lang="en-US" altLang="ja-JP" sz="1400" b="1" dirty="0">
              <a:latin typeface="Meiryo UI" panose="020B0604030504040204" pitchFamily="50" charset="-128"/>
              <a:ea typeface="Meiryo UI" panose="020B0604030504040204" pitchFamily="50" charset="-128"/>
            </a:endParaRPr>
          </a:p>
          <a:p>
            <a:pPr marL="179388" lvl="1"/>
            <a:r>
              <a:rPr lang="ja-JP" altLang="en-US" sz="1200" dirty="0">
                <a:latin typeface="Meiryo UI" panose="020B0604030504040204" pitchFamily="50" charset="-128"/>
                <a:ea typeface="Meiryo UI" panose="020B0604030504040204" pitchFamily="50" charset="-128"/>
              </a:rPr>
              <a:t>血で血を洗うような競争の激しい既存市場を「</a:t>
            </a:r>
            <a:r>
              <a:rPr lang="ja-JP" altLang="en-US" sz="1400" b="1" dirty="0">
                <a:latin typeface="Meiryo UI" panose="020B0604030504040204" pitchFamily="50" charset="-128"/>
                <a:ea typeface="Meiryo UI" panose="020B0604030504040204" pitchFamily="50" charset="-128"/>
              </a:rPr>
              <a:t>レッド・オーシャン</a:t>
            </a:r>
            <a:r>
              <a:rPr lang="ja-JP" altLang="en-US" sz="1200" dirty="0">
                <a:latin typeface="Meiryo UI" panose="020B0604030504040204" pitchFamily="50" charset="-128"/>
                <a:ea typeface="Meiryo UI" panose="020B0604030504040204" pitchFamily="50" charset="-128"/>
              </a:rPr>
              <a:t>」とし、その激戦区でビジネスをすることは不毛であると前提づけている。そして、そこから可能な限り脱却して、策源地となりうる競争のない理想的な未開拓市場である「</a:t>
            </a:r>
            <a:r>
              <a:rPr lang="ja-JP" altLang="en-US" sz="1400" b="1" dirty="0">
                <a:latin typeface="Meiryo UI" panose="020B0604030504040204" pitchFamily="50" charset="-128"/>
                <a:ea typeface="Meiryo UI" panose="020B0604030504040204" pitchFamily="50" charset="-128"/>
              </a:rPr>
              <a:t>ブルー・オーシャン</a:t>
            </a:r>
            <a:r>
              <a:rPr lang="ja-JP" altLang="en-US" sz="1200" dirty="0">
                <a:latin typeface="Meiryo UI" panose="020B0604030504040204" pitchFamily="50" charset="-128"/>
                <a:ea typeface="Meiryo UI" panose="020B0604030504040204" pitchFamily="50" charset="-128"/>
              </a:rPr>
              <a:t>」を切り開くべきだ</a:t>
            </a:r>
          </a:p>
        </p:txBody>
      </p:sp>
      <p:sp>
        <p:nvSpPr>
          <p:cNvPr id="9" name="テキスト ボックス 8">
            <a:extLst>
              <a:ext uri="{FF2B5EF4-FFF2-40B4-BE49-F238E27FC236}">
                <a16:creationId xmlns:a16="http://schemas.microsoft.com/office/drawing/2014/main" id="{39C77883-4CCF-9E36-E14C-7B1AE337A053}"/>
              </a:ext>
            </a:extLst>
          </p:cNvPr>
          <p:cNvSpPr txBox="1"/>
          <p:nvPr/>
        </p:nvSpPr>
        <p:spPr>
          <a:xfrm>
            <a:off x="3040902" y="3259416"/>
            <a:ext cx="1589742" cy="307777"/>
          </a:xfrm>
          <a:prstGeom prst="rect">
            <a:avLst/>
          </a:prstGeom>
          <a:noFill/>
        </p:spPr>
        <p:txBody>
          <a:bodyPr wrap="square" rtlCol="0">
            <a:spAutoFit/>
          </a:bodyPr>
          <a:lstStyle/>
          <a:p>
            <a:r>
              <a:rPr lang="ja-JP" altLang="en-US" sz="1400" b="1" dirty="0">
                <a:latin typeface="Meiryo UI" panose="020B0604030504040204" pitchFamily="50" charset="-128"/>
                <a:ea typeface="Meiryo UI" panose="020B0604030504040204" pitchFamily="50" charset="-128"/>
              </a:rPr>
              <a:t>戦略の比較</a:t>
            </a:r>
            <a:endParaRPr kumimoji="1" lang="ja-JP" altLang="en-US" sz="1400" b="1" dirty="0">
              <a:latin typeface="Meiryo UI" panose="020B0604030504040204" pitchFamily="50" charset="-128"/>
              <a:ea typeface="Meiryo UI" panose="020B0604030504040204" pitchFamily="50" charset="-128"/>
            </a:endParaRPr>
          </a:p>
        </p:txBody>
      </p:sp>
      <p:sp>
        <p:nvSpPr>
          <p:cNvPr id="10" name="二等辺三角形 9">
            <a:extLst>
              <a:ext uri="{FF2B5EF4-FFF2-40B4-BE49-F238E27FC236}">
                <a16:creationId xmlns:a16="http://schemas.microsoft.com/office/drawing/2014/main" id="{9E70A7D6-F093-A902-E9FD-C181CA6A99C0}"/>
              </a:ext>
            </a:extLst>
          </p:cNvPr>
          <p:cNvSpPr/>
          <p:nvPr/>
        </p:nvSpPr>
        <p:spPr>
          <a:xfrm rot="5400000">
            <a:off x="8170333" y="2630495"/>
            <a:ext cx="864919" cy="305473"/>
          </a:xfrm>
          <a:prstGeom prst="triangle">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AAAC6552-5682-A05F-FF58-92BB62700CFA}"/>
              </a:ext>
            </a:extLst>
          </p:cNvPr>
          <p:cNvSpPr txBox="1"/>
          <p:nvPr/>
        </p:nvSpPr>
        <p:spPr>
          <a:xfrm>
            <a:off x="9017747" y="2629342"/>
            <a:ext cx="2554941" cy="307777"/>
          </a:xfrm>
          <a:prstGeom prst="rect">
            <a:avLst/>
          </a:prstGeom>
          <a:noFill/>
        </p:spPr>
        <p:txBody>
          <a:bodyPr wrap="square" rtlCol="0">
            <a:spAutoFit/>
          </a:bodyPr>
          <a:lstStyle/>
          <a:p>
            <a:r>
              <a:rPr kumimoji="1" lang="ja-JP" altLang="en-US" sz="1400" b="1" dirty="0">
                <a:latin typeface="Meiryo UI" panose="020B0604030504040204" pitchFamily="50" charset="-128"/>
                <a:ea typeface="Meiryo UI" panose="020B0604030504040204" pitchFamily="50" charset="-128"/>
              </a:rPr>
              <a:t>非デイスラプティブな市場創造</a:t>
            </a:r>
          </a:p>
        </p:txBody>
      </p:sp>
      <p:sp>
        <p:nvSpPr>
          <p:cNvPr id="13" name="テキスト ボックス 12">
            <a:extLst>
              <a:ext uri="{FF2B5EF4-FFF2-40B4-BE49-F238E27FC236}">
                <a16:creationId xmlns:a16="http://schemas.microsoft.com/office/drawing/2014/main" id="{8676D3E1-D7AD-F852-A17E-B910204F5579}"/>
              </a:ext>
            </a:extLst>
          </p:cNvPr>
          <p:cNvSpPr txBox="1"/>
          <p:nvPr/>
        </p:nvSpPr>
        <p:spPr>
          <a:xfrm>
            <a:off x="377638" y="5281878"/>
            <a:ext cx="4253006" cy="954107"/>
          </a:xfrm>
          <a:prstGeom prst="rect">
            <a:avLst/>
          </a:prstGeom>
          <a:noFill/>
        </p:spPr>
        <p:txBody>
          <a:bodyPr wrap="square" rtlCol="0">
            <a:spAutoFit/>
          </a:bodyPr>
          <a:lstStyle/>
          <a:p>
            <a:r>
              <a:rPr lang="ja-JP" altLang="en-US" sz="1400" b="1" dirty="0">
                <a:latin typeface="Meiryo UI" panose="020B0604030504040204" pitchFamily="50" charset="-128"/>
                <a:ea typeface="Meiryo UI" panose="020B0604030504040204" pitchFamily="50" charset="-128"/>
              </a:rPr>
              <a:t>非ディスラティブな事業機会の特定</a:t>
            </a:r>
            <a:endParaRPr lang="en-US" altLang="ja-JP" sz="1400" b="1" dirty="0">
              <a:latin typeface="Meiryo UI" panose="020B0604030504040204" pitchFamily="50" charset="-128"/>
              <a:ea typeface="Meiryo UI" panose="020B0604030504040204" pitchFamily="50" charset="-128"/>
            </a:endParaRPr>
          </a:p>
          <a:p>
            <a:pPr marL="523875" lvl="1" indent="-342900">
              <a:buFont typeface="+mj-lt"/>
              <a:buAutoNum type="arabicPeriod"/>
            </a:pPr>
            <a:r>
              <a:rPr lang="ja-JP" altLang="en-US" sz="1400" b="1" dirty="0">
                <a:latin typeface="Meiryo UI" panose="020B0604030504040204" pitchFamily="50" charset="-128"/>
                <a:ea typeface="Meiryo UI" panose="020B0604030504040204" pitchFamily="50" charset="-128"/>
              </a:rPr>
              <a:t>積極的に探し出す　</a:t>
            </a:r>
            <a:r>
              <a:rPr lang="ja-JP" altLang="en-US" sz="1200" dirty="0">
                <a:latin typeface="Meiryo UI" panose="020B0604030504040204" pitchFamily="50" charset="-128"/>
                <a:ea typeface="Meiryo UI" panose="020B0604030504040204" pitchFamily="50" charset="-128"/>
              </a:rPr>
              <a:t>ノット・インポシブル・ラボ </a:t>
            </a:r>
            <a:r>
              <a:rPr lang="en-US" altLang="ja-JP" sz="1200" dirty="0">
                <a:latin typeface="Meiryo UI" panose="020B0604030504040204" pitchFamily="50" charset="-128"/>
                <a:ea typeface="Meiryo UI" panose="020B0604030504040204" pitchFamily="50" charset="-128"/>
              </a:rPr>
              <a:t>(M:NI)</a:t>
            </a:r>
          </a:p>
          <a:p>
            <a:pPr marL="523875" lvl="1" indent="-342900">
              <a:buFont typeface="+mj-lt"/>
              <a:buAutoNum type="arabicPeriod"/>
            </a:pPr>
            <a:r>
              <a:rPr kumimoji="1" lang="ja-JP" altLang="en-US" sz="1400" b="1" dirty="0">
                <a:latin typeface="Meiryo UI" panose="020B0604030504040204" pitchFamily="50" charset="-128"/>
                <a:ea typeface="Meiryo UI" panose="020B0604030504040204" pitchFamily="50" charset="-128"/>
              </a:rPr>
              <a:t>共感しながら観察する　</a:t>
            </a:r>
            <a:r>
              <a:rPr kumimoji="1" lang="ja-JP" altLang="en-US" sz="1200" dirty="0">
                <a:latin typeface="Meiryo UI" panose="020B0604030504040204" pitchFamily="50" charset="-128"/>
                <a:ea typeface="Meiryo UI" panose="020B0604030504040204" pitchFamily="50" charset="-128"/>
              </a:rPr>
              <a:t>ファイザー</a:t>
            </a:r>
            <a:r>
              <a:rPr kumimoji="1" lang="en-US" altLang="ja-JP" sz="1200" dirty="0">
                <a:latin typeface="Meiryo UI" panose="020B0604030504040204" pitchFamily="50" charset="-128"/>
                <a:ea typeface="Meiryo UI" panose="020B0604030504040204" pitchFamily="50" charset="-128"/>
              </a:rPr>
              <a:t>(</a:t>
            </a:r>
            <a:r>
              <a:rPr kumimoji="1" lang="ja-JP" altLang="en-US" sz="1200" dirty="0">
                <a:latin typeface="Meiryo UI" panose="020B0604030504040204" pitchFamily="50" charset="-128"/>
                <a:ea typeface="Meiryo UI" panose="020B0604030504040204" pitchFamily="50" charset="-128"/>
              </a:rPr>
              <a:t>バイアグラ</a:t>
            </a:r>
            <a:r>
              <a:rPr kumimoji="1" lang="en-US" altLang="ja-JP" sz="1200" dirty="0">
                <a:latin typeface="Meiryo UI" panose="020B0604030504040204" pitchFamily="50" charset="-128"/>
                <a:ea typeface="Meiryo UI" panose="020B0604030504040204" pitchFamily="50" charset="-128"/>
              </a:rPr>
              <a:t>)</a:t>
            </a:r>
          </a:p>
          <a:p>
            <a:pPr marL="523875" lvl="1" indent="-342900">
              <a:buFont typeface="+mj-lt"/>
              <a:buAutoNum type="arabicPeriod"/>
            </a:pPr>
            <a:r>
              <a:rPr lang="ja-JP" altLang="en-US" sz="1400" b="1" dirty="0">
                <a:latin typeface="Meiryo UI" panose="020B0604030504040204" pitchFamily="50" charset="-128"/>
                <a:ea typeface="Meiryo UI" panose="020B0604030504040204" pitchFamily="50" charset="-128"/>
              </a:rPr>
              <a:t>みずから体験する　</a:t>
            </a:r>
            <a:r>
              <a:rPr lang="ja-JP" altLang="en-US" sz="1200" dirty="0">
                <a:latin typeface="Meiryo UI" panose="020B0604030504040204" pitchFamily="50" charset="-128"/>
                <a:ea typeface="Meiryo UI" panose="020B0604030504040204" pitchFamily="50" charset="-128"/>
              </a:rPr>
              <a:t>３</a:t>
            </a:r>
            <a:r>
              <a:rPr lang="en-US" altLang="ja-JP" sz="1200" dirty="0">
                <a:latin typeface="Meiryo UI" panose="020B0604030504040204" pitchFamily="50" charset="-128"/>
                <a:ea typeface="Meiryo UI" panose="020B0604030504040204" pitchFamily="50" charset="-128"/>
              </a:rPr>
              <a:t>M(</a:t>
            </a:r>
            <a:r>
              <a:rPr lang="ja-JP" altLang="en-US" sz="1200" dirty="0">
                <a:latin typeface="Meiryo UI" panose="020B0604030504040204" pitchFamily="50" charset="-128"/>
                <a:ea typeface="Meiryo UI" panose="020B0604030504040204" pitchFamily="50" charset="-128"/>
              </a:rPr>
              <a:t>ポストイット</a:t>
            </a:r>
            <a:r>
              <a:rPr lang="en-US" altLang="ja-JP" sz="1200" dirty="0">
                <a:latin typeface="Meiryo UI" panose="020B0604030504040204" pitchFamily="50" charset="-128"/>
                <a:ea typeface="Meiryo UI" panose="020B0604030504040204" pitchFamily="50" charset="-128"/>
              </a:rPr>
              <a:t>)</a:t>
            </a:r>
            <a:endParaRPr lang="ja-JP" altLang="en-US" sz="1200" dirty="0">
              <a:latin typeface="Meiryo UI" panose="020B0604030504040204" pitchFamily="50" charset="-128"/>
              <a:ea typeface="Meiryo UI" panose="020B0604030504040204" pitchFamily="50" charset="-128"/>
            </a:endParaRPr>
          </a:p>
        </p:txBody>
      </p:sp>
      <p:sp>
        <p:nvSpPr>
          <p:cNvPr id="15" name="テキスト ボックス 14">
            <a:extLst>
              <a:ext uri="{FF2B5EF4-FFF2-40B4-BE49-F238E27FC236}">
                <a16:creationId xmlns:a16="http://schemas.microsoft.com/office/drawing/2014/main" id="{081FAF53-E1D9-92BE-B9FB-9B10C7BAD96B}"/>
              </a:ext>
            </a:extLst>
          </p:cNvPr>
          <p:cNvSpPr txBox="1"/>
          <p:nvPr/>
        </p:nvSpPr>
        <p:spPr>
          <a:xfrm>
            <a:off x="3519582" y="6261731"/>
            <a:ext cx="3723154" cy="369332"/>
          </a:xfrm>
          <a:prstGeom prst="rect">
            <a:avLst/>
          </a:prstGeom>
          <a:noFill/>
        </p:spPr>
        <p:txBody>
          <a:bodyPr wrap="square">
            <a:spAutoFit/>
          </a:bodyPr>
          <a:lstStyle/>
          <a:p>
            <a:r>
              <a:rPr lang="ja-JP" altLang="en-US" b="1" dirty="0">
                <a:latin typeface="Meiryo UI" panose="020B0604030504040204" pitchFamily="50" charset="-128"/>
                <a:ea typeface="Meiryo UI" panose="020B0604030504040204" pitchFamily="50" charset="-128"/>
              </a:rPr>
              <a:t>大切なこと　手段と目的を混同しない</a:t>
            </a:r>
          </a:p>
        </p:txBody>
      </p:sp>
      <p:sp>
        <p:nvSpPr>
          <p:cNvPr id="16" name="テキスト ボックス 15">
            <a:extLst>
              <a:ext uri="{FF2B5EF4-FFF2-40B4-BE49-F238E27FC236}">
                <a16:creationId xmlns:a16="http://schemas.microsoft.com/office/drawing/2014/main" id="{DC74F9DA-9A5B-9CE7-7E26-C503EFFA51CA}"/>
              </a:ext>
            </a:extLst>
          </p:cNvPr>
          <p:cNvSpPr txBox="1"/>
          <p:nvPr/>
        </p:nvSpPr>
        <p:spPr>
          <a:xfrm>
            <a:off x="4576855" y="5237733"/>
            <a:ext cx="7484783" cy="954107"/>
          </a:xfrm>
          <a:prstGeom prst="rect">
            <a:avLst/>
          </a:prstGeom>
          <a:noFill/>
        </p:spPr>
        <p:txBody>
          <a:bodyPr wrap="square" rtlCol="0">
            <a:spAutoFit/>
          </a:bodyPr>
          <a:lstStyle/>
          <a:p>
            <a:r>
              <a:rPr kumimoji="1" lang="ja-JP" altLang="en-US" sz="1400" b="1" dirty="0">
                <a:latin typeface="Meiryo UI" panose="020B0604030504040204" pitchFamily="50" charset="-128"/>
                <a:ea typeface="Meiryo UI" panose="020B0604030504040204" pitchFamily="50" charset="-128"/>
              </a:rPr>
              <a:t>非ディスラティブな機会を実現する３つのイネーブラー</a:t>
            </a:r>
            <a:endParaRPr kumimoji="1" lang="en-US" altLang="ja-JP" sz="1400" b="1" dirty="0">
              <a:latin typeface="Meiryo UI" panose="020B0604030504040204" pitchFamily="50" charset="-128"/>
              <a:ea typeface="Meiryo UI" panose="020B0604030504040204" pitchFamily="50" charset="-128"/>
            </a:endParaRPr>
          </a:p>
          <a:p>
            <a:pPr marL="523875" lvl="1" indent="-342900">
              <a:buFont typeface="+mj-lt"/>
              <a:buAutoNum type="arabicPeriod"/>
            </a:pPr>
            <a:r>
              <a:rPr kumimoji="1" lang="en-US" altLang="ja-JP" sz="1400" b="1" dirty="0" err="1">
                <a:latin typeface="Meiryo UI" panose="020B0604030504040204" pitchFamily="50" charset="-128"/>
                <a:ea typeface="Meiryo UI" panose="020B0604030504040204" pitchFamily="50" charset="-128"/>
              </a:rPr>
              <a:t>shoud</a:t>
            </a:r>
            <a:r>
              <a:rPr kumimoji="1" lang="ja-JP" altLang="en-US" sz="1400" b="1" dirty="0">
                <a:latin typeface="Meiryo UI" panose="020B0604030504040204" pitchFamily="50" charset="-128"/>
                <a:ea typeface="Meiryo UI" panose="020B0604030504040204" pitchFamily="50" charset="-128"/>
              </a:rPr>
              <a:t>ではなく</a:t>
            </a:r>
            <a:r>
              <a:rPr kumimoji="1" lang="en-US" altLang="ja-JP" sz="1400" b="1" dirty="0">
                <a:latin typeface="Meiryo UI" panose="020B0604030504040204" pitchFamily="50" charset="-128"/>
                <a:ea typeface="Meiryo UI" panose="020B0604030504040204" pitchFamily="50" charset="-128"/>
              </a:rPr>
              <a:t>Could</a:t>
            </a:r>
            <a:r>
              <a:rPr kumimoji="1" lang="ja-JP" altLang="en-US" sz="1400" b="1" dirty="0">
                <a:latin typeface="Meiryo UI" panose="020B0604030504040204" pitchFamily="50" charset="-128"/>
                <a:ea typeface="Meiryo UI" panose="020B0604030504040204" pitchFamily="50" charset="-128"/>
              </a:rPr>
              <a:t>のマインドセット</a:t>
            </a:r>
            <a:r>
              <a:rPr kumimoji="1" lang="ja-JP" altLang="en-US" sz="1200" dirty="0">
                <a:latin typeface="Meiryo UI" panose="020B0604030504040204" pitchFamily="50" charset="-128"/>
                <a:ea typeface="Meiryo UI" panose="020B0604030504040204" pitchFamily="50" charset="-128"/>
              </a:rPr>
              <a:t>（どうすれば可能か？）</a:t>
            </a:r>
            <a:endParaRPr kumimoji="1" lang="en-US" altLang="ja-JP" sz="1200" dirty="0">
              <a:latin typeface="Meiryo UI" panose="020B0604030504040204" pitchFamily="50" charset="-128"/>
              <a:ea typeface="Meiryo UI" panose="020B0604030504040204" pitchFamily="50" charset="-128"/>
            </a:endParaRPr>
          </a:p>
          <a:p>
            <a:pPr marL="523875" lvl="1" indent="-342900">
              <a:buFont typeface="+mj-lt"/>
              <a:buAutoNum type="arabicPeriod"/>
            </a:pPr>
            <a:r>
              <a:rPr lang="ja-JP" altLang="en-US" sz="1400" b="1" dirty="0">
                <a:latin typeface="Meiryo UI" panose="020B0604030504040204" pitchFamily="50" charset="-128"/>
                <a:ea typeface="Meiryo UI" panose="020B0604030504040204" pitchFamily="50" charset="-128"/>
              </a:rPr>
              <a:t>内部リソースとケーパビリティー</a:t>
            </a:r>
            <a:r>
              <a:rPr lang="ja-JP" altLang="en-US" sz="1200" dirty="0">
                <a:latin typeface="Meiryo UI" panose="020B0604030504040204" pitchFamily="50" charset="-128"/>
                <a:ea typeface="Meiryo UI" panose="020B0604030504040204" pitchFamily="50" charset="-128"/>
              </a:rPr>
              <a:t>（内部で持っているテクノロジー，資本，設備，知識をどう活用するか？）</a:t>
            </a:r>
            <a:endParaRPr lang="en-US" altLang="ja-JP" sz="1200" dirty="0">
              <a:latin typeface="Meiryo UI" panose="020B0604030504040204" pitchFamily="50" charset="-128"/>
              <a:ea typeface="Meiryo UI" panose="020B0604030504040204" pitchFamily="50" charset="-128"/>
            </a:endParaRPr>
          </a:p>
          <a:p>
            <a:pPr marL="523875" lvl="1" indent="-342900">
              <a:buFont typeface="+mj-lt"/>
              <a:buAutoNum type="arabicPeriod"/>
            </a:pPr>
            <a:r>
              <a:rPr kumimoji="1" lang="ja-JP" altLang="en-US" sz="1400" b="1" dirty="0">
                <a:latin typeface="Meiryo UI" panose="020B0604030504040204" pitchFamily="50" charset="-128"/>
                <a:ea typeface="Meiryo UI" panose="020B0604030504040204" pitchFamily="50" charset="-128"/>
              </a:rPr>
              <a:t>リソースフルネス</a:t>
            </a:r>
            <a:r>
              <a:rPr kumimoji="1" lang="ja-JP" altLang="en-US" sz="1200" dirty="0">
                <a:latin typeface="Meiryo UI" panose="020B0604030504040204" pitchFamily="50" charset="-128"/>
                <a:ea typeface="Meiryo UI" panose="020B0604030504040204" pitchFamily="50" charset="-128"/>
              </a:rPr>
              <a:t>（実現するために欠けている知識を誰が持っているのか？）</a:t>
            </a:r>
          </a:p>
        </p:txBody>
      </p:sp>
      <p:pic>
        <p:nvPicPr>
          <p:cNvPr id="1030" name="Picture 6">
            <a:extLst>
              <a:ext uri="{FF2B5EF4-FFF2-40B4-BE49-F238E27FC236}">
                <a16:creationId xmlns:a16="http://schemas.microsoft.com/office/drawing/2014/main" id="{9A44D437-96E8-5F1D-1093-B950CFCC3B32}"/>
              </a:ext>
            </a:extLst>
          </p:cNvPr>
          <p:cNvPicPr>
            <a:picLocks noChangeAspect="1" noChangeArrowheads="1"/>
          </p:cNvPicPr>
          <p:nvPr/>
        </p:nvPicPr>
        <p:blipFill>
          <a:blip r:embed="rId5">
            <a:grayscl/>
            <a:extLst>
              <a:ext uri="{28A0092B-C50C-407E-A947-70E740481C1C}">
                <a14:useLocalDpi xmlns:a14="http://schemas.microsoft.com/office/drawing/2010/main" val="0"/>
              </a:ext>
            </a:extLst>
          </a:blip>
          <a:srcRect/>
          <a:stretch>
            <a:fillRect/>
          </a:stretch>
        </p:blipFill>
        <p:spPr bwMode="auto">
          <a:xfrm>
            <a:off x="5063267" y="4435766"/>
            <a:ext cx="863150" cy="26063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pple ロゴ - ソーシャルメディアとロゴ アイコン">
            <a:extLst>
              <a:ext uri="{FF2B5EF4-FFF2-40B4-BE49-F238E27FC236}">
                <a16:creationId xmlns:a16="http://schemas.microsoft.com/office/drawing/2014/main" id="{935EF1DD-83E3-46B4-27FD-393E8D41ADED}"/>
              </a:ext>
            </a:extLst>
          </p:cNvPr>
          <p:cNvPicPr>
            <a:picLocks noChangeAspect="1" noChangeArrowheads="1"/>
          </p:cNvPicPr>
          <p:nvPr/>
        </p:nvPicPr>
        <p:blipFill>
          <a:blip r:embed="rId6">
            <a:grayscl/>
            <a:extLst>
              <a:ext uri="{28A0092B-C50C-407E-A947-70E740481C1C}">
                <a14:useLocalDpi xmlns:a14="http://schemas.microsoft.com/office/drawing/2010/main" val="0"/>
              </a:ext>
            </a:extLst>
          </a:blip>
          <a:srcRect/>
          <a:stretch>
            <a:fillRect/>
          </a:stretch>
        </p:blipFill>
        <p:spPr bwMode="auto">
          <a:xfrm>
            <a:off x="7357035" y="4271219"/>
            <a:ext cx="962212" cy="481106"/>
          </a:xfrm>
          <a:prstGeom prst="rect">
            <a:avLst/>
          </a:prstGeom>
          <a:noFill/>
          <a:extLst>
            <a:ext uri="{909E8E84-426E-40DD-AFC4-6F175D3DCCD1}">
              <a14:hiddenFill xmlns:a14="http://schemas.microsoft.com/office/drawing/2010/main">
                <a:solidFill>
                  <a:srgbClr val="FFFFFF"/>
                </a:solidFill>
              </a14:hiddenFill>
            </a:ext>
          </a:extLst>
        </p:spPr>
      </p:pic>
      <p:sp>
        <p:nvSpPr>
          <p:cNvPr id="6" name="スライド番号プレースホルダー 5">
            <a:extLst>
              <a:ext uri="{FF2B5EF4-FFF2-40B4-BE49-F238E27FC236}">
                <a16:creationId xmlns:a16="http://schemas.microsoft.com/office/drawing/2014/main" id="{BE77C55A-6A1A-D73C-5D8B-1D8BF5ABA457}"/>
              </a:ext>
            </a:extLst>
          </p:cNvPr>
          <p:cNvSpPr>
            <a:spLocks noGrp="1"/>
          </p:cNvSpPr>
          <p:nvPr>
            <p:ph type="sldNum" sz="quarter" idx="12"/>
          </p:nvPr>
        </p:nvSpPr>
        <p:spPr/>
        <p:txBody>
          <a:bodyPr/>
          <a:lstStyle/>
          <a:p>
            <a:fld id="{2977F5E9-0479-47A0-9E51-109E0858BCF2}" type="slidenum">
              <a:rPr kumimoji="1" lang="ja-JP" altLang="en-US" smtClean="0"/>
              <a:t>24</a:t>
            </a:fld>
            <a:endParaRPr kumimoji="1" lang="ja-JP" altLang="en-US"/>
          </a:p>
        </p:txBody>
      </p:sp>
      <p:sp>
        <p:nvSpPr>
          <p:cNvPr id="14" name="テキスト ボックス 13">
            <a:extLst>
              <a:ext uri="{FF2B5EF4-FFF2-40B4-BE49-F238E27FC236}">
                <a16:creationId xmlns:a16="http://schemas.microsoft.com/office/drawing/2014/main" id="{2DE6DCFE-2342-E3EE-4DB9-DEC9C98B81D0}"/>
              </a:ext>
            </a:extLst>
          </p:cNvPr>
          <p:cNvSpPr txBox="1"/>
          <p:nvPr/>
        </p:nvSpPr>
        <p:spPr>
          <a:xfrm>
            <a:off x="669810" y="4039430"/>
            <a:ext cx="2147045" cy="230832"/>
          </a:xfrm>
          <a:prstGeom prst="rect">
            <a:avLst/>
          </a:prstGeom>
          <a:noFill/>
        </p:spPr>
        <p:txBody>
          <a:bodyPr wrap="square">
            <a:spAutoFit/>
          </a:bodyPr>
          <a:lstStyle/>
          <a:p>
            <a:r>
              <a:rPr lang="ja-JP" altLang="en-US" sz="900" dirty="0">
                <a:latin typeface="Meiryo UI" panose="020B0604030504040204" pitchFamily="50" charset="-128"/>
                <a:ea typeface="Meiryo UI" panose="020B0604030504040204" pitchFamily="50" charset="-128"/>
              </a:rPr>
              <a:t>出版社 ‏ </a:t>
            </a:r>
            <a:r>
              <a:rPr lang="en-US" altLang="ja-JP" sz="900" dirty="0">
                <a:latin typeface="Meiryo UI" panose="020B0604030504040204" pitchFamily="50" charset="-128"/>
                <a:ea typeface="Meiryo UI" panose="020B0604030504040204" pitchFamily="50" charset="-128"/>
              </a:rPr>
              <a:t>: ‎ </a:t>
            </a:r>
            <a:r>
              <a:rPr lang="ja-JP" altLang="en-US" sz="900" dirty="0">
                <a:latin typeface="Meiryo UI" panose="020B0604030504040204" pitchFamily="50" charset="-128"/>
                <a:ea typeface="Meiryo UI" panose="020B0604030504040204" pitchFamily="50" charset="-128"/>
              </a:rPr>
              <a:t>ダイヤモンド社 </a:t>
            </a:r>
            <a:r>
              <a:rPr lang="en-US" altLang="ja-JP" sz="900" dirty="0">
                <a:latin typeface="Meiryo UI" panose="020B0604030504040204" pitchFamily="50" charset="-128"/>
                <a:ea typeface="Meiryo UI" panose="020B0604030504040204" pitchFamily="50" charset="-128"/>
              </a:rPr>
              <a:t>(2024/10/2)</a:t>
            </a:r>
            <a:endParaRPr lang="ja-JP" altLang="en-US" sz="9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8308973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BC4AD7B-1521-A9FA-5BB4-B2AF355FA752}"/>
              </a:ext>
            </a:extLst>
          </p:cNvPr>
          <p:cNvSpPr>
            <a:spLocks noGrp="1"/>
          </p:cNvSpPr>
          <p:nvPr>
            <p:ph type="title"/>
          </p:nvPr>
        </p:nvSpPr>
        <p:spPr/>
        <p:txBody>
          <a:bodyPr/>
          <a:lstStyle/>
          <a:p>
            <a:r>
              <a:rPr kumimoji="1" lang="en-US" altLang="ja-JP" sz="2000" b="1" dirty="0"/>
              <a:t>Additional Note;</a:t>
            </a:r>
            <a:r>
              <a:rPr kumimoji="1" lang="ja-JP" altLang="en-US" sz="2000" b="1" dirty="0"/>
              <a:t>　</a:t>
            </a:r>
            <a:r>
              <a:rPr kumimoji="1" lang="en-US" altLang="ja-JP" b="1" dirty="0"/>
              <a:t>M:NI</a:t>
            </a:r>
            <a:endParaRPr kumimoji="1" lang="ja-JP" altLang="en-US" b="1" dirty="0"/>
          </a:p>
        </p:txBody>
      </p:sp>
      <p:sp>
        <p:nvSpPr>
          <p:cNvPr id="3" name="テキスト プレースホルダー 2">
            <a:extLst>
              <a:ext uri="{FF2B5EF4-FFF2-40B4-BE49-F238E27FC236}">
                <a16:creationId xmlns:a16="http://schemas.microsoft.com/office/drawing/2014/main" id="{FA67F623-1E3E-E8E5-E182-01009458212F}"/>
              </a:ext>
            </a:extLst>
          </p:cNvPr>
          <p:cNvSpPr>
            <a:spLocks noGrp="1"/>
          </p:cNvSpPr>
          <p:nvPr>
            <p:ph type="body" sz="quarter" idx="13"/>
          </p:nvPr>
        </p:nvSpPr>
        <p:spPr/>
        <p:txBody>
          <a:bodyPr/>
          <a:lstStyle/>
          <a:p>
            <a:r>
              <a:rPr kumimoji="1" lang="en-US" altLang="ja-JP" dirty="0"/>
              <a:t>Appendix</a:t>
            </a:r>
          </a:p>
        </p:txBody>
      </p:sp>
      <p:pic>
        <p:nvPicPr>
          <p:cNvPr id="5" name="図 4">
            <a:extLst>
              <a:ext uri="{FF2B5EF4-FFF2-40B4-BE49-F238E27FC236}">
                <a16:creationId xmlns:a16="http://schemas.microsoft.com/office/drawing/2014/main" id="{E6C8F2B3-0961-0B1A-A2FE-8657C547E443}"/>
              </a:ext>
            </a:extLst>
          </p:cNvPr>
          <p:cNvPicPr>
            <a:picLocks noChangeAspect="1"/>
          </p:cNvPicPr>
          <p:nvPr/>
        </p:nvPicPr>
        <p:blipFill>
          <a:blip r:embed="rId3">
            <a:grayscl/>
          </a:blip>
          <a:stretch>
            <a:fillRect/>
          </a:stretch>
        </p:blipFill>
        <p:spPr>
          <a:xfrm>
            <a:off x="887505" y="2125579"/>
            <a:ext cx="9944847" cy="3553149"/>
          </a:xfrm>
          <a:prstGeom prst="rect">
            <a:avLst/>
          </a:prstGeom>
        </p:spPr>
      </p:pic>
      <p:sp>
        <p:nvSpPr>
          <p:cNvPr id="7" name="テキスト ボックス 6">
            <a:extLst>
              <a:ext uri="{FF2B5EF4-FFF2-40B4-BE49-F238E27FC236}">
                <a16:creationId xmlns:a16="http://schemas.microsoft.com/office/drawing/2014/main" id="{6852E82A-21AD-EA02-3A60-670DD4EB7026}"/>
              </a:ext>
            </a:extLst>
          </p:cNvPr>
          <p:cNvSpPr txBox="1"/>
          <p:nvPr/>
        </p:nvSpPr>
        <p:spPr>
          <a:xfrm>
            <a:off x="615576" y="1021976"/>
            <a:ext cx="10488706" cy="830997"/>
          </a:xfrm>
          <a:prstGeom prst="rect">
            <a:avLst/>
          </a:prstGeom>
          <a:noFill/>
        </p:spPr>
        <p:txBody>
          <a:bodyPr wrap="square">
            <a:spAutoFit/>
          </a:bodyPr>
          <a:lstStyle/>
          <a:p>
            <a:r>
              <a:rPr lang="en-US" altLang="ja-JP" sz="1600" dirty="0">
                <a:latin typeface="Meiryo UI" panose="020B0604030504040204" pitchFamily="50" charset="-128"/>
                <a:ea typeface="Meiryo UI" panose="020B0604030504040204" pitchFamily="50" charset="-128"/>
              </a:rPr>
              <a:t>M:NI </a:t>
            </a:r>
            <a:r>
              <a:rPr lang="ja-JP" altLang="en-US" sz="1600" dirty="0">
                <a:latin typeface="Meiryo UI" panose="020B0604030504040204" pitchFamily="50" charset="-128"/>
                <a:ea typeface="Meiryo UI" panose="020B0604030504040204" pitchFamily="50" charset="-128"/>
              </a:rPr>
              <a:t>は、聴覚障害者や難聴者のコミュニティからインスピレーションを得た没入型の感覚体験で、アクセシビリティを超えて、徹底的なインクルージョンの世界を実現します。これは、触覚を使って感情や芸術的表現を伝える「触覚の芸術」の進化形です。また、非常に低い遅延でユーザーの体にワイヤレスで振動を送信し、作曲するためのプラットフォームも開発しました。</a:t>
            </a:r>
          </a:p>
        </p:txBody>
      </p:sp>
      <p:sp>
        <p:nvSpPr>
          <p:cNvPr id="9" name="テキスト ボックス 8">
            <a:extLst>
              <a:ext uri="{FF2B5EF4-FFF2-40B4-BE49-F238E27FC236}">
                <a16:creationId xmlns:a16="http://schemas.microsoft.com/office/drawing/2014/main" id="{713433A2-A639-DC41-6A2D-A778D3BBB8A0}"/>
              </a:ext>
            </a:extLst>
          </p:cNvPr>
          <p:cNvSpPr txBox="1"/>
          <p:nvPr/>
        </p:nvSpPr>
        <p:spPr>
          <a:xfrm>
            <a:off x="6604000" y="5678728"/>
            <a:ext cx="4828988" cy="261610"/>
          </a:xfrm>
          <a:prstGeom prst="rect">
            <a:avLst/>
          </a:prstGeom>
          <a:noFill/>
        </p:spPr>
        <p:txBody>
          <a:bodyPr wrap="square">
            <a:spAutoFit/>
          </a:bodyPr>
          <a:lstStyle/>
          <a:p>
            <a:r>
              <a:rPr lang="ja-JP" altLang="en-US" sz="1050" dirty="0">
                <a:latin typeface="Meiryo UI" panose="020B0604030504040204" pitchFamily="50" charset="-128"/>
                <a:ea typeface="Meiryo UI" panose="020B0604030504040204" pitchFamily="50" charset="-128"/>
              </a:rPr>
              <a:t>出典：</a:t>
            </a:r>
            <a:r>
              <a:rPr lang="en-US" altLang="ja-JP" sz="1050" dirty="0">
                <a:latin typeface="Meiryo UI" panose="020B0604030504040204" pitchFamily="50" charset="-128"/>
                <a:ea typeface="Meiryo UI" panose="020B0604030504040204" pitchFamily="50" charset="-128"/>
              </a:rPr>
              <a:t>https://www.notimpossible.com/music-not-impossible</a:t>
            </a:r>
            <a:endParaRPr lang="ja-JP" altLang="en-US" sz="1050" dirty="0">
              <a:latin typeface="Meiryo UI" panose="020B0604030504040204" pitchFamily="50" charset="-128"/>
              <a:ea typeface="Meiryo UI" panose="020B0604030504040204" pitchFamily="50" charset="-128"/>
            </a:endParaRPr>
          </a:p>
        </p:txBody>
      </p:sp>
      <p:sp>
        <p:nvSpPr>
          <p:cNvPr id="4" name="スライド番号プレースホルダー 3">
            <a:extLst>
              <a:ext uri="{FF2B5EF4-FFF2-40B4-BE49-F238E27FC236}">
                <a16:creationId xmlns:a16="http://schemas.microsoft.com/office/drawing/2014/main" id="{8CCDA589-4795-1AA0-4241-14E0D8824BD7}"/>
              </a:ext>
            </a:extLst>
          </p:cNvPr>
          <p:cNvSpPr>
            <a:spLocks noGrp="1"/>
          </p:cNvSpPr>
          <p:nvPr>
            <p:ph type="sldNum" sz="quarter" idx="12"/>
          </p:nvPr>
        </p:nvSpPr>
        <p:spPr/>
        <p:txBody>
          <a:bodyPr/>
          <a:lstStyle/>
          <a:p>
            <a:fld id="{2977F5E9-0479-47A0-9E51-109E0858BCF2}" type="slidenum">
              <a:rPr kumimoji="1" lang="ja-JP" altLang="en-US" smtClean="0"/>
              <a:t>25</a:t>
            </a:fld>
            <a:endParaRPr kumimoji="1" lang="ja-JP" altLang="en-US"/>
          </a:p>
        </p:txBody>
      </p:sp>
    </p:spTree>
    <p:extLst>
      <p:ext uri="{BB962C8B-B14F-4D97-AF65-F5344CB8AC3E}">
        <p14:creationId xmlns:p14="http://schemas.microsoft.com/office/powerpoint/2010/main" val="920309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F8BB73-9937-5174-C397-216C5220E5B8}"/>
            </a:ext>
          </a:extLst>
        </p:cNvPr>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E0EDA9A6-DCE5-9A75-95BC-38D97FDD74DB}"/>
              </a:ext>
            </a:extLst>
          </p:cNvPr>
          <p:cNvSpPr txBox="1"/>
          <p:nvPr/>
        </p:nvSpPr>
        <p:spPr>
          <a:xfrm>
            <a:off x="2315883" y="2336393"/>
            <a:ext cx="7560235" cy="2123658"/>
          </a:xfrm>
          <a:prstGeom prst="rect">
            <a:avLst/>
          </a:prstGeom>
          <a:noFill/>
        </p:spPr>
        <p:txBody>
          <a:bodyPr wrap="square" rtlCol="0">
            <a:spAutoFit/>
          </a:bodyPr>
          <a:lstStyle/>
          <a:p>
            <a:pPr algn="ctr"/>
            <a:r>
              <a:rPr lang="en-US" altLang="ja-JP" sz="3600" b="1" dirty="0">
                <a:latin typeface="Meiryo UI" panose="020B0604030504040204" pitchFamily="50" charset="-128"/>
                <a:ea typeface="Meiryo UI" panose="020B0604030504040204" pitchFamily="50" charset="-128"/>
              </a:rPr>
              <a:t>Appendix</a:t>
            </a:r>
          </a:p>
          <a:p>
            <a:pPr algn="ctr"/>
            <a:r>
              <a:rPr kumimoji="1" lang="ja-JP" altLang="en-US" sz="4800" b="1" dirty="0">
                <a:latin typeface="Meiryo UI" panose="020B0604030504040204" pitchFamily="50" charset="-128"/>
                <a:ea typeface="Meiryo UI" panose="020B0604030504040204" pitchFamily="50" charset="-128"/>
              </a:rPr>
              <a:t>プロジェクトマネージメント</a:t>
            </a:r>
            <a:endParaRPr kumimoji="1" lang="en-US" altLang="ja-JP" sz="4800" b="1" dirty="0">
              <a:latin typeface="Meiryo UI" panose="020B0604030504040204" pitchFamily="50" charset="-128"/>
              <a:ea typeface="Meiryo UI" panose="020B0604030504040204" pitchFamily="50" charset="-128"/>
            </a:endParaRPr>
          </a:p>
          <a:p>
            <a:pPr algn="ctr"/>
            <a:r>
              <a:rPr lang="ja-JP" altLang="en-US" sz="4800" b="1" dirty="0">
                <a:latin typeface="Meiryo UI" panose="020B0604030504040204" pitchFamily="50" charset="-128"/>
                <a:ea typeface="Meiryo UI" panose="020B0604030504040204" pitchFamily="50" charset="-128"/>
              </a:rPr>
              <a:t>について</a:t>
            </a:r>
            <a:endParaRPr kumimoji="1" lang="ja-JP" altLang="en-US" sz="4800" dirty="0"/>
          </a:p>
        </p:txBody>
      </p:sp>
      <p:sp>
        <p:nvSpPr>
          <p:cNvPr id="2" name="スライド番号プレースホルダー 1">
            <a:extLst>
              <a:ext uri="{FF2B5EF4-FFF2-40B4-BE49-F238E27FC236}">
                <a16:creationId xmlns:a16="http://schemas.microsoft.com/office/drawing/2014/main" id="{0465E1C1-84BD-B1BD-A8E1-FB6D1A6E06D9}"/>
              </a:ext>
            </a:extLst>
          </p:cNvPr>
          <p:cNvSpPr>
            <a:spLocks noGrp="1"/>
          </p:cNvSpPr>
          <p:nvPr>
            <p:ph type="sldNum" sz="quarter" idx="12"/>
          </p:nvPr>
        </p:nvSpPr>
        <p:spPr/>
        <p:txBody>
          <a:bodyPr/>
          <a:lstStyle/>
          <a:p>
            <a:fld id="{2977F5E9-0479-47A0-9E51-109E0858BCF2}" type="slidenum">
              <a:rPr kumimoji="1" lang="ja-JP" altLang="en-US" smtClean="0"/>
              <a:t>26</a:t>
            </a:fld>
            <a:endParaRPr kumimoji="1" lang="ja-JP" altLang="en-US"/>
          </a:p>
        </p:txBody>
      </p:sp>
    </p:spTree>
    <p:extLst>
      <p:ext uri="{BB962C8B-B14F-4D97-AF65-F5344CB8AC3E}">
        <p14:creationId xmlns:p14="http://schemas.microsoft.com/office/powerpoint/2010/main" val="38045784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タイトル 19">
            <a:extLst>
              <a:ext uri="{FF2B5EF4-FFF2-40B4-BE49-F238E27FC236}">
                <a16:creationId xmlns:a16="http://schemas.microsoft.com/office/drawing/2014/main" id="{628A62D1-6EC1-4E38-CE04-9BE92791F6E6}"/>
              </a:ext>
            </a:extLst>
          </p:cNvPr>
          <p:cNvSpPr>
            <a:spLocks noGrp="1"/>
          </p:cNvSpPr>
          <p:nvPr>
            <p:ph type="title"/>
          </p:nvPr>
        </p:nvSpPr>
        <p:spPr/>
        <p:txBody>
          <a:bodyPr>
            <a:normAutofit fontScale="90000"/>
          </a:bodyPr>
          <a:lstStyle/>
          <a:p>
            <a:r>
              <a:rPr kumimoji="1" lang="ja-JP" altLang="en-US" sz="3100" b="1" dirty="0">
                <a:latin typeface="Meiryo UI" panose="020B0604030504040204" pitchFamily="50" charset="-128"/>
                <a:ea typeface="Meiryo UI" panose="020B0604030504040204" pitchFamily="50" charset="-128"/>
              </a:rPr>
              <a:t>プロジェクト計画時のイメージ</a:t>
            </a:r>
            <a:br>
              <a:rPr kumimoji="1" lang="ja-JP" altLang="en-US" sz="2800" b="1" dirty="0">
                <a:latin typeface="Meiryo UI" panose="020B0604030504040204" pitchFamily="50" charset="-128"/>
                <a:ea typeface="Meiryo UI" panose="020B0604030504040204" pitchFamily="50" charset="-128"/>
              </a:rPr>
            </a:br>
            <a:endParaRPr lang="ja-JP" altLang="en-US" dirty="0"/>
          </a:p>
        </p:txBody>
      </p:sp>
      <p:sp>
        <p:nvSpPr>
          <p:cNvPr id="22" name="テキスト プレースホルダー 21">
            <a:extLst>
              <a:ext uri="{FF2B5EF4-FFF2-40B4-BE49-F238E27FC236}">
                <a16:creationId xmlns:a16="http://schemas.microsoft.com/office/drawing/2014/main" id="{58C7ABB2-AAE4-6D64-3CFB-C995D65D68C9}"/>
              </a:ext>
            </a:extLst>
          </p:cNvPr>
          <p:cNvSpPr>
            <a:spLocks noGrp="1"/>
          </p:cNvSpPr>
          <p:nvPr>
            <p:ph type="body" sz="quarter" idx="13"/>
          </p:nvPr>
        </p:nvSpPr>
        <p:spPr/>
        <p:txBody>
          <a:bodyPr/>
          <a:lstStyle/>
          <a:p>
            <a:r>
              <a:rPr lang="en-US" altLang="ja-JP" dirty="0"/>
              <a:t>Appendix</a:t>
            </a:r>
          </a:p>
        </p:txBody>
      </p:sp>
      <p:sp>
        <p:nvSpPr>
          <p:cNvPr id="3" name="テキスト ボックス 2">
            <a:extLst>
              <a:ext uri="{FF2B5EF4-FFF2-40B4-BE49-F238E27FC236}">
                <a16:creationId xmlns:a16="http://schemas.microsoft.com/office/drawing/2014/main" id="{F4E7B079-7E89-FD52-E40D-AF183CB8FEA1}"/>
              </a:ext>
            </a:extLst>
          </p:cNvPr>
          <p:cNvSpPr txBox="1"/>
          <p:nvPr/>
        </p:nvSpPr>
        <p:spPr>
          <a:xfrm>
            <a:off x="131796" y="1246707"/>
            <a:ext cx="2364828"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スコープを定義する</a:t>
            </a:r>
          </a:p>
        </p:txBody>
      </p:sp>
      <p:sp>
        <p:nvSpPr>
          <p:cNvPr id="5" name="テキスト ボックス 4">
            <a:extLst>
              <a:ext uri="{FF2B5EF4-FFF2-40B4-BE49-F238E27FC236}">
                <a16:creationId xmlns:a16="http://schemas.microsoft.com/office/drawing/2014/main" id="{02612361-2892-0AEC-2088-C742A0D1471B}"/>
              </a:ext>
            </a:extLst>
          </p:cNvPr>
          <p:cNvSpPr txBox="1"/>
          <p:nvPr/>
        </p:nvSpPr>
        <p:spPr>
          <a:xfrm>
            <a:off x="3174716" y="1256694"/>
            <a:ext cx="3606228"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作業を積み上げる（</a:t>
            </a:r>
            <a:r>
              <a:rPr kumimoji="1" lang="en-US" altLang="ja-JP" b="1" dirty="0">
                <a:latin typeface="Meiryo UI" panose="020B0604030504040204" pitchFamily="50" charset="-128"/>
                <a:ea typeface="Meiryo UI" panose="020B0604030504040204" pitchFamily="50" charset="-128"/>
              </a:rPr>
              <a:t>WBS</a:t>
            </a:r>
            <a:r>
              <a:rPr kumimoji="1" lang="ja-JP" altLang="en-US" b="1" dirty="0">
                <a:latin typeface="Meiryo UI" panose="020B0604030504040204" pitchFamily="50" charset="-128"/>
                <a:ea typeface="Meiryo UI" panose="020B0604030504040204" pitchFamily="50" charset="-128"/>
              </a:rPr>
              <a:t>作成）</a:t>
            </a:r>
          </a:p>
        </p:txBody>
      </p:sp>
      <p:sp>
        <p:nvSpPr>
          <p:cNvPr id="6" name="テキスト ボックス 5">
            <a:extLst>
              <a:ext uri="{FF2B5EF4-FFF2-40B4-BE49-F238E27FC236}">
                <a16:creationId xmlns:a16="http://schemas.microsoft.com/office/drawing/2014/main" id="{F07787D0-78D0-A00F-453B-2C96225D34C4}"/>
              </a:ext>
            </a:extLst>
          </p:cNvPr>
          <p:cNvSpPr txBox="1"/>
          <p:nvPr/>
        </p:nvSpPr>
        <p:spPr>
          <a:xfrm>
            <a:off x="2873670" y="3857456"/>
            <a:ext cx="1597620" cy="369338"/>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コストの計算</a:t>
            </a:r>
          </a:p>
        </p:txBody>
      </p:sp>
      <p:sp>
        <p:nvSpPr>
          <p:cNvPr id="7" name="テキスト ボックス 6">
            <a:extLst>
              <a:ext uri="{FF2B5EF4-FFF2-40B4-BE49-F238E27FC236}">
                <a16:creationId xmlns:a16="http://schemas.microsoft.com/office/drawing/2014/main" id="{8F4E21D1-F64E-2D6C-3978-AE4BA79314E8}"/>
              </a:ext>
            </a:extLst>
          </p:cNvPr>
          <p:cNvSpPr txBox="1"/>
          <p:nvPr/>
        </p:nvSpPr>
        <p:spPr>
          <a:xfrm>
            <a:off x="267344" y="4478098"/>
            <a:ext cx="2611821"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リスクを洗い出す</a:t>
            </a:r>
          </a:p>
        </p:txBody>
      </p:sp>
      <p:sp>
        <p:nvSpPr>
          <p:cNvPr id="8" name="テキスト ボックス 7">
            <a:extLst>
              <a:ext uri="{FF2B5EF4-FFF2-40B4-BE49-F238E27FC236}">
                <a16:creationId xmlns:a16="http://schemas.microsoft.com/office/drawing/2014/main" id="{D70B35FC-3545-93D6-6C41-2461F0110F1A}"/>
              </a:ext>
            </a:extLst>
          </p:cNvPr>
          <p:cNvSpPr txBox="1"/>
          <p:nvPr/>
        </p:nvSpPr>
        <p:spPr>
          <a:xfrm>
            <a:off x="8396403" y="1212783"/>
            <a:ext cx="2611821"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スケジュール化する</a:t>
            </a:r>
          </a:p>
        </p:txBody>
      </p:sp>
      <p:sp>
        <p:nvSpPr>
          <p:cNvPr id="10" name="テキスト ボックス 9">
            <a:extLst>
              <a:ext uri="{FF2B5EF4-FFF2-40B4-BE49-F238E27FC236}">
                <a16:creationId xmlns:a16="http://schemas.microsoft.com/office/drawing/2014/main" id="{C401E026-D526-71C2-567B-F0A51EDD5942}"/>
              </a:ext>
            </a:extLst>
          </p:cNvPr>
          <p:cNvSpPr txBox="1"/>
          <p:nvPr/>
        </p:nvSpPr>
        <p:spPr>
          <a:xfrm>
            <a:off x="8693027" y="4575845"/>
            <a:ext cx="1587059" cy="369332"/>
          </a:xfrm>
          <a:prstGeom prst="rect">
            <a:avLst/>
          </a:prstGeom>
          <a:noFill/>
        </p:spPr>
        <p:txBody>
          <a:bodyPr wrap="square" rtlCol="0">
            <a:spAutoFit/>
          </a:bodyPr>
          <a:lstStyle/>
          <a:p>
            <a:r>
              <a:rPr kumimoji="1" lang="ja-JP" altLang="en-US" b="1" dirty="0">
                <a:latin typeface="Meiryo UI" panose="020B0604030504040204" pitchFamily="50" charset="-128"/>
                <a:ea typeface="Meiryo UI" panose="020B0604030504040204" pitchFamily="50" charset="-128"/>
              </a:rPr>
              <a:t>体制図作る</a:t>
            </a:r>
          </a:p>
        </p:txBody>
      </p:sp>
      <p:sp>
        <p:nvSpPr>
          <p:cNvPr id="11" name="正方形/長方形 10">
            <a:extLst>
              <a:ext uri="{FF2B5EF4-FFF2-40B4-BE49-F238E27FC236}">
                <a16:creationId xmlns:a16="http://schemas.microsoft.com/office/drawing/2014/main" id="{38337180-1E12-0488-7DC8-5C96542D8EA9}"/>
              </a:ext>
            </a:extLst>
          </p:cNvPr>
          <p:cNvSpPr/>
          <p:nvPr/>
        </p:nvSpPr>
        <p:spPr>
          <a:xfrm>
            <a:off x="447106" y="2547598"/>
            <a:ext cx="683173" cy="729154"/>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900" dirty="0">
                <a:solidFill>
                  <a:schemeClr val="tx1"/>
                </a:solidFill>
                <a:latin typeface="Meiryo UI" panose="020B0604030504040204" pitchFamily="50" charset="-128"/>
                <a:ea typeface="Meiryo UI" panose="020B0604030504040204" pitchFamily="50" charset="-128"/>
              </a:rPr>
              <a:t>システム</a:t>
            </a:r>
            <a:r>
              <a:rPr kumimoji="1" lang="en-US" altLang="ja-JP" sz="900" dirty="0">
                <a:solidFill>
                  <a:schemeClr val="tx1"/>
                </a:solidFill>
                <a:latin typeface="Meiryo UI" panose="020B0604030504040204" pitchFamily="50" charset="-128"/>
                <a:ea typeface="Meiryo UI" panose="020B0604030504040204" pitchFamily="50" charset="-128"/>
              </a:rPr>
              <a:t>A</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sp>
        <p:nvSpPr>
          <p:cNvPr id="12" name="正方形/長方形 11">
            <a:extLst>
              <a:ext uri="{FF2B5EF4-FFF2-40B4-BE49-F238E27FC236}">
                <a16:creationId xmlns:a16="http://schemas.microsoft.com/office/drawing/2014/main" id="{D6F79B4F-9A2A-301B-F20B-7C511073EB14}"/>
              </a:ext>
            </a:extLst>
          </p:cNvPr>
          <p:cNvSpPr/>
          <p:nvPr/>
        </p:nvSpPr>
        <p:spPr>
          <a:xfrm>
            <a:off x="1314210" y="2547597"/>
            <a:ext cx="683173" cy="729154"/>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900" dirty="0">
                <a:solidFill>
                  <a:schemeClr val="tx1"/>
                </a:solidFill>
                <a:latin typeface="Meiryo UI" panose="020B0604030504040204" pitchFamily="50" charset="-128"/>
                <a:ea typeface="Meiryo UI" panose="020B0604030504040204" pitchFamily="50" charset="-128"/>
              </a:rPr>
              <a:t>システム</a:t>
            </a:r>
            <a:r>
              <a:rPr lang="en-US" altLang="ja-JP" sz="900" dirty="0">
                <a:solidFill>
                  <a:schemeClr val="tx1"/>
                </a:solidFill>
                <a:latin typeface="Meiryo UI" panose="020B0604030504040204" pitchFamily="50" charset="-128"/>
                <a:ea typeface="Meiryo UI" panose="020B0604030504040204" pitchFamily="50" charset="-128"/>
              </a:rPr>
              <a:t>C</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sp>
        <p:nvSpPr>
          <p:cNvPr id="13" name="フローチャート: 磁気ディスク 12">
            <a:extLst>
              <a:ext uri="{FF2B5EF4-FFF2-40B4-BE49-F238E27FC236}">
                <a16:creationId xmlns:a16="http://schemas.microsoft.com/office/drawing/2014/main" id="{9BC8DAC7-9F6C-F247-1E57-8B44DDC1E13F}"/>
              </a:ext>
            </a:extLst>
          </p:cNvPr>
          <p:cNvSpPr/>
          <p:nvPr/>
        </p:nvSpPr>
        <p:spPr>
          <a:xfrm>
            <a:off x="447106" y="3409781"/>
            <a:ext cx="683172" cy="366063"/>
          </a:xfrm>
          <a:prstGeom prst="flowChartMagneticDisk">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14" name="フローチャート: 磁気ディスク 13">
            <a:extLst>
              <a:ext uri="{FF2B5EF4-FFF2-40B4-BE49-F238E27FC236}">
                <a16:creationId xmlns:a16="http://schemas.microsoft.com/office/drawing/2014/main" id="{7F6F8B39-C0F2-7FDA-BC95-CB325AB37F8B}"/>
              </a:ext>
            </a:extLst>
          </p:cNvPr>
          <p:cNvSpPr/>
          <p:nvPr/>
        </p:nvSpPr>
        <p:spPr>
          <a:xfrm>
            <a:off x="1314210" y="3410938"/>
            <a:ext cx="683172" cy="366063"/>
          </a:xfrm>
          <a:prstGeom prst="flowChartMagneticDisk">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15" name="正方形/長方形 14">
            <a:extLst>
              <a:ext uri="{FF2B5EF4-FFF2-40B4-BE49-F238E27FC236}">
                <a16:creationId xmlns:a16="http://schemas.microsoft.com/office/drawing/2014/main" id="{47283CEB-AA98-C287-7B4E-A96CC073B125}"/>
              </a:ext>
            </a:extLst>
          </p:cNvPr>
          <p:cNvSpPr/>
          <p:nvPr/>
        </p:nvSpPr>
        <p:spPr>
          <a:xfrm>
            <a:off x="447106" y="2165282"/>
            <a:ext cx="1550276" cy="231548"/>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900" dirty="0">
                <a:solidFill>
                  <a:schemeClr val="tx1"/>
                </a:solidFill>
                <a:latin typeface="Meiryo UI" panose="020B0604030504040204" pitchFamily="50" charset="-128"/>
                <a:ea typeface="Meiryo UI" panose="020B0604030504040204" pitchFamily="50" charset="-128"/>
              </a:rPr>
              <a:t>システム</a:t>
            </a:r>
            <a:r>
              <a:rPr kumimoji="1" lang="en-US" altLang="ja-JP" sz="900" dirty="0">
                <a:solidFill>
                  <a:schemeClr val="tx1"/>
                </a:solidFill>
                <a:latin typeface="Meiryo UI" panose="020B0604030504040204" pitchFamily="50" charset="-128"/>
                <a:ea typeface="Meiryo UI" panose="020B0604030504040204" pitchFamily="50" charset="-128"/>
              </a:rPr>
              <a:t>B</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cxnSp>
        <p:nvCxnSpPr>
          <p:cNvPr id="17" name="直線コネクタ 16">
            <a:extLst>
              <a:ext uri="{FF2B5EF4-FFF2-40B4-BE49-F238E27FC236}">
                <a16:creationId xmlns:a16="http://schemas.microsoft.com/office/drawing/2014/main" id="{B5F92765-98B1-F85C-8CD7-A37F02D06997}"/>
              </a:ext>
            </a:extLst>
          </p:cNvPr>
          <p:cNvCxnSpPr>
            <a:cxnSpLocks/>
            <a:stCxn id="11" idx="0"/>
          </p:cNvCxnSpPr>
          <p:nvPr/>
        </p:nvCxnSpPr>
        <p:spPr>
          <a:xfrm flipH="1" flipV="1">
            <a:off x="788692" y="2396830"/>
            <a:ext cx="1" cy="150768"/>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75ECDF8D-FEA2-5608-A6B5-BF5DC55DD659}"/>
              </a:ext>
            </a:extLst>
          </p:cNvPr>
          <p:cNvCxnSpPr>
            <a:stCxn id="11" idx="3"/>
            <a:endCxn id="12" idx="1"/>
          </p:cNvCxnSpPr>
          <p:nvPr/>
        </p:nvCxnSpPr>
        <p:spPr>
          <a:xfrm flipV="1">
            <a:off x="1130279" y="2912174"/>
            <a:ext cx="183931" cy="1"/>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79737C19-F653-D6B7-65F5-295A25EFD4CF}"/>
              </a:ext>
            </a:extLst>
          </p:cNvPr>
          <p:cNvCxnSpPr>
            <a:stCxn id="11" idx="2"/>
            <a:endCxn id="13" idx="1"/>
          </p:cNvCxnSpPr>
          <p:nvPr/>
        </p:nvCxnSpPr>
        <p:spPr>
          <a:xfrm flipH="1">
            <a:off x="788692" y="3276752"/>
            <a:ext cx="1" cy="133029"/>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25" name="直線コネクタ 24">
            <a:extLst>
              <a:ext uri="{FF2B5EF4-FFF2-40B4-BE49-F238E27FC236}">
                <a16:creationId xmlns:a16="http://schemas.microsoft.com/office/drawing/2014/main" id="{2BB57D38-094D-3776-6D2B-E9B98C818D5C}"/>
              </a:ext>
            </a:extLst>
          </p:cNvPr>
          <p:cNvCxnSpPr>
            <a:stCxn id="12" idx="2"/>
            <a:endCxn id="14" idx="1"/>
          </p:cNvCxnSpPr>
          <p:nvPr/>
        </p:nvCxnSpPr>
        <p:spPr>
          <a:xfrm flipH="1">
            <a:off x="1655796" y="3276751"/>
            <a:ext cx="1" cy="134187"/>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27" name="四角形: 角を丸くする 26">
            <a:extLst>
              <a:ext uri="{FF2B5EF4-FFF2-40B4-BE49-F238E27FC236}">
                <a16:creationId xmlns:a16="http://schemas.microsoft.com/office/drawing/2014/main" id="{01B7F4BF-6BCB-BCF2-932D-8C4C0E4DD0DA}"/>
              </a:ext>
            </a:extLst>
          </p:cNvPr>
          <p:cNvSpPr/>
          <p:nvPr/>
        </p:nvSpPr>
        <p:spPr>
          <a:xfrm>
            <a:off x="1235383" y="2481743"/>
            <a:ext cx="851336" cy="1427833"/>
          </a:xfrm>
          <a:prstGeom prst="roundRect">
            <a:avLst/>
          </a:prstGeom>
          <a:noFill/>
          <a:ln>
            <a:solidFill>
              <a:schemeClr val="bg1">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28" name="テキスト ボックス 27">
            <a:extLst>
              <a:ext uri="{FF2B5EF4-FFF2-40B4-BE49-F238E27FC236}">
                <a16:creationId xmlns:a16="http://schemas.microsoft.com/office/drawing/2014/main" id="{6C341C22-4551-C605-A94B-1D81811DED02}"/>
              </a:ext>
            </a:extLst>
          </p:cNvPr>
          <p:cNvSpPr txBox="1"/>
          <p:nvPr/>
        </p:nvSpPr>
        <p:spPr>
          <a:xfrm>
            <a:off x="1283874" y="3975430"/>
            <a:ext cx="851336" cy="276999"/>
          </a:xfrm>
          <a:prstGeom prst="rect">
            <a:avLst/>
          </a:prstGeom>
          <a:noFill/>
        </p:spPr>
        <p:txBody>
          <a:bodyPr wrap="square" rtlCol="0">
            <a:spAutoFit/>
          </a:bodyPr>
          <a:lstStyle/>
          <a:p>
            <a:r>
              <a:rPr lang="ja-JP" altLang="en-US" sz="1200" dirty="0">
                <a:latin typeface="Meiryo UI" panose="020B0604030504040204" pitchFamily="50" charset="-128"/>
                <a:ea typeface="Meiryo UI" panose="020B0604030504040204" pitchFamily="50" charset="-128"/>
              </a:rPr>
              <a:t>開発</a:t>
            </a:r>
            <a:r>
              <a:rPr kumimoji="1" lang="ja-JP" altLang="en-US" sz="1200" dirty="0">
                <a:latin typeface="Meiryo UI" panose="020B0604030504040204" pitchFamily="50" charset="-128"/>
                <a:ea typeface="Meiryo UI" panose="020B0604030504040204" pitchFamily="50" charset="-128"/>
              </a:rPr>
              <a:t>範囲</a:t>
            </a:r>
          </a:p>
        </p:txBody>
      </p:sp>
      <p:graphicFrame>
        <p:nvGraphicFramePr>
          <p:cNvPr id="29" name="表 29">
            <a:extLst>
              <a:ext uri="{FF2B5EF4-FFF2-40B4-BE49-F238E27FC236}">
                <a16:creationId xmlns:a16="http://schemas.microsoft.com/office/drawing/2014/main" id="{460DF9D0-E569-A3C2-2DD2-DC8609CC7BB7}"/>
              </a:ext>
            </a:extLst>
          </p:cNvPr>
          <p:cNvGraphicFramePr>
            <a:graphicFrameLocks noGrp="1"/>
          </p:cNvGraphicFramePr>
          <p:nvPr/>
        </p:nvGraphicFramePr>
        <p:xfrm>
          <a:off x="2791468" y="2225632"/>
          <a:ext cx="4253176" cy="1398412"/>
        </p:xfrm>
        <a:graphic>
          <a:graphicData uri="http://schemas.openxmlformats.org/drawingml/2006/table">
            <a:tbl>
              <a:tblPr firstRow="1" bandRow="1">
                <a:tableStyleId>{5940675A-B579-460E-94D1-54222C63F5DA}</a:tableStyleId>
              </a:tblPr>
              <a:tblGrid>
                <a:gridCol w="1869861">
                  <a:extLst>
                    <a:ext uri="{9D8B030D-6E8A-4147-A177-3AD203B41FA5}">
                      <a16:colId xmlns:a16="http://schemas.microsoft.com/office/drawing/2014/main" val="2073100292"/>
                    </a:ext>
                  </a:extLst>
                </a:gridCol>
                <a:gridCol w="549151">
                  <a:extLst>
                    <a:ext uri="{9D8B030D-6E8A-4147-A177-3AD203B41FA5}">
                      <a16:colId xmlns:a16="http://schemas.microsoft.com/office/drawing/2014/main" val="3103285117"/>
                    </a:ext>
                  </a:extLst>
                </a:gridCol>
                <a:gridCol w="717120">
                  <a:extLst>
                    <a:ext uri="{9D8B030D-6E8A-4147-A177-3AD203B41FA5}">
                      <a16:colId xmlns:a16="http://schemas.microsoft.com/office/drawing/2014/main" val="326782434"/>
                    </a:ext>
                  </a:extLst>
                </a:gridCol>
                <a:gridCol w="523923">
                  <a:extLst>
                    <a:ext uri="{9D8B030D-6E8A-4147-A177-3AD203B41FA5}">
                      <a16:colId xmlns:a16="http://schemas.microsoft.com/office/drawing/2014/main" val="4146848846"/>
                    </a:ext>
                  </a:extLst>
                </a:gridCol>
                <a:gridCol w="593121">
                  <a:extLst>
                    <a:ext uri="{9D8B030D-6E8A-4147-A177-3AD203B41FA5}">
                      <a16:colId xmlns:a16="http://schemas.microsoft.com/office/drawing/2014/main" val="807073278"/>
                    </a:ext>
                  </a:extLst>
                </a:gridCol>
              </a:tblGrid>
              <a:tr h="258163">
                <a:tc>
                  <a:txBody>
                    <a:bodyPr/>
                    <a:lstStyle/>
                    <a:p>
                      <a:r>
                        <a:rPr kumimoji="1" lang="ja-JP" altLang="en-US" sz="900" dirty="0">
                          <a:latin typeface="Meiryo UI" panose="020B0604030504040204" pitchFamily="50" charset="-128"/>
                          <a:ea typeface="Meiryo UI" panose="020B0604030504040204" pitchFamily="50" charset="-128"/>
                        </a:rPr>
                        <a:t>１．システム</a:t>
                      </a:r>
                      <a:r>
                        <a:rPr kumimoji="1" lang="en-US" altLang="ja-JP" sz="900" dirty="0">
                          <a:latin typeface="Meiryo UI" panose="020B0604030504040204" pitchFamily="50" charset="-128"/>
                          <a:ea typeface="Meiryo UI" panose="020B0604030504040204" pitchFamily="50" charset="-128"/>
                        </a:rPr>
                        <a:t>C</a:t>
                      </a:r>
                      <a:r>
                        <a:rPr kumimoji="1" lang="ja-JP" altLang="en-US" sz="900" dirty="0">
                          <a:latin typeface="Meiryo UI" panose="020B0604030504040204" pitchFamily="50" charset="-128"/>
                          <a:ea typeface="Meiryo UI" panose="020B0604030504040204" pitchFamily="50" charset="-128"/>
                        </a:rPr>
                        <a:t>開発</a:t>
                      </a:r>
                      <a:endParaRPr kumimoji="1" lang="en-US" altLang="ja-JP" sz="900" dirty="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　　要件定義</a:t>
                      </a:r>
                    </a:p>
                  </a:txBody>
                  <a:tcPr/>
                </a:tc>
                <a:tc>
                  <a:txBody>
                    <a:bodyPr/>
                    <a:lstStyle/>
                    <a:p>
                      <a:r>
                        <a:rPr kumimoji="1" lang="ja-JP" altLang="en-US" sz="900" dirty="0">
                          <a:latin typeface="Meiryo UI" panose="020B0604030504040204" pitchFamily="50" charset="-128"/>
                          <a:ea typeface="Meiryo UI" panose="020B0604030504040204" pitchFamily="50" charset="-128"/>
                        </a:rPr>
                        <a:t>工数</a:t>
                      </a:r>
                      <a:endParaRPr kumimoji="1" lang="en-US" altLang="ja-JP" sz="900" dirty="0">
                        <a:latin typeface="Meiryo UI" panose="020B0604030504040204" pitchFamily="50" charset="-128"/>
                        <a:ea typeface="Meiryo UI" panose="020B0604030504040204" pitchFamily="50" charset="-128"/>
                      </a:endParaRPr>
                    </a:p>
                    <a:p>
                      <a:r>
                        <a:rPr kumimoji="1" lang="en-US" altLang="ja-JP" sz="900" dirty="0">
                          <a:latin typeface="Meiryo UI" panose="020B0604030504040204" pitchFamily="50" charset="-128"/>
                          <a:ea typeface="Meiryo UI" panose="020B0604030504040204" pitchFamily="50" charset="-128"/>
                        </a:rPr>
                        <a:t>(</a:t>
                      </a:r>
                      <a:r>
                        <a:rPr kumimoji="1" lang="ja-JP" altLang="en-US" sz="900" dirty="0">
                          <a:latin typeface="Meiryo UI" panose="020B0604030504040204" pitchFamily="50" charset="-128"/>
                          <a:ea typeface="Meiryo UI" panose="020B0604030504040204" pitchFamily="50" charset="-128"/>
                        </a:rPr>
                        <a:t>人日</a:t>
                      </a:r>
                      <a:r>
                        <a:rPr kumimoji="1" lang="en-US" altLang="ja-JP" sz="900" dirty="0">
                          <a:latin typeface="Meiryo UI" panose="020B0604030504040204" pitchFamily="50" charset="-128"/>
                          <a:ea typeface="Meiryo UI" panose="020B0604030504040204" pitchFamily="50" charset="-128"/>
                        </a:rPr>
                        <a:t>)</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ja-JP" altLang="en-US" sz="900" dirty="0">
                          <a:latin typeface="Meiryo UI" panose="020B0604030504040204" pitchFamily="50" charset="-128"/>
                          <a:ea typeface="Meiryo UI" panose="020B0604030504040204" pitchFamily="50" charset="-128"/>
                        </a:rPr>
                        <a:t>担当</a:t>
                      </a:r>
                    </a:p>
                  </a:txBody>
                  <a:tcPr/>
                </a:tc>
                <a:tc>
                  <a:txBody>
                    <a:bodyPr/>
                    <a:lstStyle/>
                    <a:p>
                      <a:r>
                        <a:rPr kumimoji="1" lang="ja-JP" altLang="en-US" sz="900" dirty="0">
                          <a:latin typeface="Meiryo UI" panose="020B0604030504040204" pitchFamily="50" charset="-128"/>
                          <a:ea typeface="Meiryo UI" panose="020B0604030504040204" pitchFamily="50" charset="-128"/>
                        </a:rPr>
                        <a:t>開始</a:t>
                      </a:r>
                    </a:p>
                  </a:txBody>
                  <a:tcPr/>
                </a:tc>
                <a:tc>
                  <a:txBody>
                    <a:bodyPr/>
                    <a:lstStyle/>
                    <a:p>
                      <a:r>
                        <a:rPr kumimoji="1" lang="ja-JP" altLang="en-US" sz="900" dirty="0">
                          <a:latin typeface="Meiryo UI" panose="020B0604030504040204" pitchFamily="50" charset="-128"/>
                          <a:ea typeface="Meiryo UI" panose="020B0604030504040204" pitchFamily="50" charset="-128"/>
                        </a:rPr>
                        <a:t>終了</a:t>
                      </a:r>
                    </a:p>
                  </a:txBody>
                  <a:tcPr/>
                </a:tc>
                <a:extLst>
                  <a:ext uri="{0D108BD9-81ED-4DB2-BD59-A6C34878D82A}">
                    <a16:rowId xmlns:a16="http://schemas.microsoft.com/office/drawing/2014/main" val="1794491269"/>
                  </a:ext>
                </a:extLst>
              </a:tr>
              <a:tr h="258163">
                <a:tc>
                  <a:txBody>
                    <a:bodyPr/>
                    <a:lstStyle/>
                    <a:p>
                      <a:r>
                        <a:rPr kumimoji="1" lang="en-US" altLang="ja-JP" sz="900" dirty="0">
                          <a:latin typeface="Meiryo UI" panose="020B0604030504040204" pitchFamily="50" charset="-128"/>
                          <a:ea typeface="Meiryo UI" panose="020B0604030504040204" pitchFamily="50" charset="-128"/>
                        </a:rPr>
                        <a:t>1.1.</a:t>
                      </a:r>
                      <a:r>
                        <a:rPr kumimoji="1" lang="ja-JP" altLang="en-US" sz="900" dirty="0">
                          <a:latin typeface="Meiryo UI" panose="020B0604030504040204" pitchFamily="50" charset="-128"/>
                          <a:ea typeface="Meiryo UI" panose="020B0604030504040204" pitchFamily="50" charset="-128"/>
                        </a:rPr>
                        <a:t>コンテキストダイアグラム</a:t>
                      </a:r>
                    </a:p>
                  </a:txBody>
                  <a:tcPr/>
                </a:tc>
                <a:tc>
                  <a:txBody>
                    <a:bodyPr/>
                    <a:lstStyle/>
                    <a:p>
                      <a:r>
                        <a:rPr kumimoji="1" lang="en-US" altLang="ja-JP" sz="900" dirty="0">
                          <a:latin typeface="Meiryo UI" panose="020B0604030504040204" pitchFamily="50" charset="-128"/>
                          <a:ea typeface="Meiryo UI" panose="020B0604030504040204" pitchFamily="50" charset="-128"/>
                        </a:rPr>
                        <a:t>5</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A</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12/04</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12/08</a:t>
                      </a:r>
                      <a:endParaRPr kumimoji="1" lang="ja-JP" altLang="en-US" sz="9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525801713"/>
                  </a:ext>
                </a:extLst>
              </a:tr>
              <a:tr h="258163">
                <a:tc>
                  <a:txBody>
                    <a:bodyPr/>
                    <a:lstStyle/>
                    <a:p>
                      <a:r>
                        <a:rPr kumimoji="1" lang="en-US" altLang="ja-JP" sz="900" dirty="0">
                          <a:latin typeface="Meiryo UI" panose="020B0604030504040204" pitchFamily="50" charset="-128"/>
                          <a:ea typeface="Meiryo UI" panose="020B0604030504040204" pitchFamily="50" charset="-128"/>
                        </a:rPr>
                        <a:t>1.2.DFD</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10</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A</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12/11</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12/22</a:t>
                      </a:r>
                      <a:endParaRPr kumimoji="1" lang="ja-JP" altLang="en-US" sz="9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403629534"/>
                  </a:ext>
                </a:extLst>
              </a:tr>
              <a:tr h="258163">
                <a:tc>
                  <a:txBody>
                    <a:bodyPr/>
                    <a:lstStyle/>
                    <a:p>
                      <a:r>
                        <a:rPr kumimoji="1" lang="en-US" altLang="ja-JP" sz="900" dirty="0">
                          <a:latin typeface="Meiryo UI" panose="020B0604030504040204" pitchFamily="50" charset="-128"/>
                          <a:ea typeface="Meiryo UI" panose="020B0604030504040204" pitchFamily="50" charset="-128"/>
                        </a:rPr>
                        <a:t>1.3.ER</a:t>
                      </a:r>
                      <a:r>
                        <a:rPr kumimoji="1" lang="ja-JP" altLang="en-US" sz="900" dirty="0">
                          <a:latin typeface="Meiryo UI" panose="020B0604030504040204" pitchFamily="50" charset="-128"/>
                          <a:ea typeface="Meiryo UI" panose="020B0604030504040204" pitchFamily="50" charset="-128"/>
                        </a:rPr>
                        <a:t>図（ディクショナリ）</a:t>
                      </a:r>
                    </a:p>
                  </a:txBody>
                  <a:tcPr/>
                </a:tc>
                <a:tc>
                  <a:txBody>
                    <a:bodyPr/>
                    <a:lstStyle/>
                    <a:p>
                      <a:r>
                        <a:rPr kumimoji="1" lang="en-US" altLang="ja-JP" sz="900" dirty="0">
                          <a:latin typeface="Meiryo UI" panose="020B0604030504040204" pitchFamily="50" charset="-128"/>
                          <a:ea typeface="Meiryo UI" panose="020B0604030504040204" pitchFamily="50" charset="-128"/>
                        </a:rPr>
                        <a:t>10</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B</a:t>
                      </a:r>
                      <a:r>
                        <a:rPr kumimoji="1" lang="ja-JP" altLang="en-US" sz="900" dirty="0">
                          <a:latin typeface="Meiryo UI" panose="020B0604030504040204" pitchFamily="50" charset="-128"/>
                          <a:ea typeface="Meiryo UI" panose="020B0604030504040204" pitchFamily="50" charset="-128"/>
                        </a:rPr>
                        <a:t>，</a:t>
                      </a:r>
                      <a:r>
                        <a:rPr kumimoji="1" lang="en-US" altLang="ja-JP" sz="900" dirty="0">
                          <a:latin typeface="Meiryo UI" panose="020B0604030504040204" pitchFamily="50" charset="-128"/>
                          <a:ea typeface="Meiryo UI" panose="020B0604030504040204" pitchFamily="50" charset="-128"/>
                        </a:rPr>
                        <a:t>C</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12/11</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12/16</a:t>
                      </a:r>
                      <a:endParaRPr kumimoji="1" lang="ja-JP" altLang="en-US" sz="9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613607144"/>
                  </a:ext>
                </a:extLst>
              </a:tr>
              <a:tr h="258163">
                <a:tc>
                  <a:txBody>
                    <a:bodyPr/>
                    <a:lstStyle/>
                    <a:p>
                      <a:r>
                        <a:rPr kumimoji="1" lang="en-US" altLang="ja-JP" sz="900" dirty="0">
                          <a:latin typeface="Meiryo UI" panose="020B0604030504040204" pitchFamily="50" charset="-128"/>
                          <a:ea typeface="Meiryo UI" panose="020B0604030504040204" pitchFamily="50" charset="-128"/>
                        </a:rPr>
                        <a:t>1.4.</a:t>
                      </a:r>
                      <a:r>
                        <a:rPr kumimoji="1" lang="ja-JP" altLang="en-US" sz="900" dirty="0">
                          <a:latin typeface="Meiryo UI" panose="020B0604030504040204" pitchFamily="50" charset="-128"/>
                          <a:ea typeface="Meiryo UI" panose="020B0604030504040204" pitchFamily="50" charset="-128"/>
                        </a:rPr>
                        <a:t>データストア記述</a:t>
                      </a:r>
                    </a:p>
                  </a:txBody>
                  <a:tcPr/>
                </a:tc>
                <a:tc>
                  <a:txBody>
                    <a:bodyPr/>
                    <a:lstStyle/>
                    <a:p>
                      <a:r>
                        <a:rPr kumimoji="1" lang="en-US" altLang="ja-JP" sz="900" dirty="0">
                          <a:latin typeface="Meiryo UI" panose="020B0604030504040204" pitchFamily="50" charset="-128"/>
                          <a:ea typeface="Meiryo UI" panose="020B0604030504040204" pitchFamily="50" charset="-128"/>
                        </a:rPr>
                        <a:t>20</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B</a:t>
                      </a:r>
                      <a:r>
                        <a:rPr kumimoji="1" lang="ja-JP" altLang="en-US" sz="900" dirty="0">
                          <a:latin typeface="Meiryo UI" panose="020B0604030504040204" pitchFamily="50" charset="-128"/>
                          <a:ea typeface="Meiryo UI" panose="020B0604030504040204" pitchFamily="50" charset="-128"/>
                        </a:rPr>
                        <a:t>，</a:t>
                      </a:r>
                      <a:r>
                        <a:rPr kumimoji="1" lang="en-US" altLang="ja-JP" sz="900" dirty="0">
                          <a:latin typeface="Meiryo UI" panose="020B0604030504040204" pitchFamily="50" charset="-128"/>
                          <a:ea typeface="Meiryo UI" panose="020B0604030504040204" pitchFamily="50" charset="-128"/>
                        </a:rPr>
                        <a:t>C</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12/17</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en-US" altLang="ja-JP" sz="900" dirty="0">
                          <a:latin typeface="Meiryo UI" panose="020B0604030504040204" pitchFamily="50" charset="-128"/>
                          <a:ea typeface="Meiryo UI" panose="020B0604030504040204" pitchFamily="50" charset="-128"/>
                        </a:rPr>
                        <a:t>12/29</a:t>
                      </a:r>
                      <a:endParaRPr kumimoji="1" lang="ja-JP" altLang="en-US" sz="9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91150695"/>
                  </a:ext>
                </a:extLst>
              </a:tr>
            </a:tbl>
          </a:graphicData>
        </a:graphic>
      </p:graphicFrame>
      <p:graphicFrame>
        <p:nvGraphicFramePr>
          <p:cNvPr id="33" name="表 33">
            <a:extLst>
              <a:ext uri="{FF2B5EF4-FFF2-40B4-BE49-F238E27FC236}">
                <a16:creationId xmlns:a16="http://schemas.microsoft.com/office/drawing/2014/main" id="{1A109AC0-2C05-FBE8-23C9-3D25510C2ADA}"/>
              </a:ext>
            </a:extLst>
          </p:cNvPr>
          <p:cNvGraphicFramePr>
            <a:graphicFrameLocks noGrp="1"/>
          </p:cNvGraphicFramePr>
          <p:nvPr/>
        </p:nvGraphicFramePr>
        <p:xfrm>
          <a:off x="7532803" y="2230465"/>
          <a:ext cx="4482580" cy="2115599"/>
        </p:xfrm>
        <a:graphic>
          <a:graphicData uri="http://schemas.openxmlformats.org/drawingml/2006/table">
            <a:tbl>
              <a:tblPr firstRow="1" bandRow="1">
                <a:tableStyleId>{5940675A-B579-460E-94D1-54222C63F5DA}</a:tableStyleId>
              </a:tblPr>
              <a:tblGrid>
                <a:gridCol w="1120645">
                  <a:extLst>
                    <a:ext uri="{9D8B030D-6E8A-4147-A177-3AD203B41FA5}">
                      <a16:colId xmlns:a16="http://schemas.microsoft.com/office/drawing/2014/main" val="1866570082"/>
                    </a:ext>
                  </a:extLst>
                </a:gridCol>
                <a:gridCol w="1120645">
                  <a:extLst>
                    <a:ext uri="{9D8B030D-6E8A-4147-A177-3AD203B41FA5}">
                      <a16:colId xmlns:a16="http://schemas.microsoft.com/office/drawing/2014/main" val="4246652211"/>
                    </a:ext>
                  </a:extLst>
                </a:gridCol>
                <a:gridCol w="1120645">
                  <a:extLst>
                    <a:ext uri="{9D8B030D-6E8A-4147-A177-3AD203B41FA5}">
                      <a16:colId xmlns:a16="http://schemas.microsoft.com/office/drawing/2014/main" val="2078918354"/>
                    </a:ext>
                  </a:extLst>
                </a:gridCol>
                <a:gridCol w="1120645">
                  <a:extLst>
                    <a:ext uri="{9D8B030D-6E8A-4147-A177-3AD203B41FA5}">
                      <a16:colId xmlns:a16="http://schemas.microsoft.com/office/drawing/2014/main" val="1089052349"/>
                    </a:ext>
                  </a:extLst>
                </a:gridCol>
              </a:tblGrid>
              <a:tr h="335173">
                <a:tc>
                  <a:txBody>
                    <a:bodyPr/>
                    <a:lstStyle/>
                    <a:p>
                      <a:pPr algn="l"/>
                      <a:r>
                        <a:rPr kumimoji="1" lang="en-US" altLang="ja-JP" sz="1200" dirty="0"/>
                        <a:t>12/4</a:t>
                      </a:r>
                      <a:endParaRPr kumimoji="1" lang="ja-JP" altLang="en-US" sz="1200" dirty="0"/>
                    </a:p>
                  </a:txBody>
                  <a:tcPr/>
                </a:tc>
                <a:tc>
                  <a:txBody>
                    <a:bodyPr/>
                    <a:lstStyle/>
                    <a:p>
                      <a:pPr algn="l"/>
                      <a:r>
                        <a:rPr kumimoji="1" lang="en-US" altLang="ja-JP" sz="1200" dirty="0"/>
                        <a:t>12/11</a:t>
                      </a:r>
                      <a:endParaRPr kumimoji="1" lang="ja-JP" altLang="en-US" sz="1200" dirty="0"/>
                    </a:p>
                  </a:txBody>
                  <a:tcPr/>
                </a:tc>
                <a:tc>
                  <a:txBody>
                    <a:bodyPr/>
                    <a:lstStyle/>
                    <a:p>
                      <a:pPr algn="l"/>
                      <a:r>
                        <a:rPr kumimoji="1" lang="en-US" altLang="ja-JP" sz="1200" dirty="0"/>
                        <a:t>12/18</a:t>
                      </a:r>
                      <a:endParaRPr kumimoji="1" lang="ja-JP" altLang="en-US" sz="1200" dirty="0"/>
                    </a:p>
                  </a:txBody>
                  <a:tcPr/>
                </a:tc>
                <a:tc>
                  <a:txBody>
                    <a:bodyPr/>
                    <a:lstStyle/>
                    <a:p>
                      <a:pPr algn="l"/>
                      <a:r>
                        <a:rPr kumimoji="1" lang="en-US" altLang="ja-JP" sz="1200" dirty="0"/>
                        <a:t>12/25</a:t>
                      </a:r>
                      <a:endParaRPr kumimoji="1" lang="ja-JP" altLang="en-US" sz="1200" dirty="0"/>
                    </a:p>
                  </a:txBody>
                  <a:tcPr/>
                </a:tc>
                <a:extLst>
                  <a:ext uri="{0D108BD9-81ED-4DB2-BD59-A6C34878D82A}">
                    <a16:rowId xmlns:a16="http://schemas.microsoft.com/office/drawing/2014/main" val="2270698509"/>
                  </a:ext>
                </a:extLst>
              </a:tr>
              <a:tr h="1780426">
                <a:tc>
                  <a:txBody>
                    <a:bodyPr/>
                    <a:lstStyle/>
                    <a:p>
                      <a:endParaRPr kumimoji="1" lang="ja-JP" altLang="en-US" sz="1200" dirty="0"/>
                    </a:p>
                  </a:txBody>
                  <a:tcPr/>
                </a:tc>
                <a:tc>
                  <a:txBody>
                    <a:bodyPr/>
                    <a:lstStyle/>
                    <a:p>
                      <a:endParaRPr kumimoji="1" lang="ja-JP" altLang="en-US" sz="1200"/>
                    </a:p>
                  </a:txBody>
                  <a:tcPr/>
                </a:tc>
                <a:tc>
                  <a:txBody>
                    <a:bodyPr/>
                    <a:lstStyle/>
                    <a:p>
                      <a:endParaRPr kumimoji="1" lang="ja-JP" altLang="en-US" sz="1200"/>
                    </a:p>
                  </a:txBody>
                  <a:tcPr/>
                </a:tc>
                <a:tc>
                  <a:txBody>
                    <a:bodyPr/>
                    <a:lstStyle/>
                    <a:p>
                      <a:endParaRPr kumimoji="1" lang="ja-JP" altLang="en-US" sz="1200" dirty="0"/>
                    </a:p>
                  </a:txBody>
                  <a:tcPr/>
                </a:tc>
                <a:extLst>
                  <a:ext uri="{0D108BD9-81ED-4DB2-BD59-A6C34878D82A}">
                    <a16:rowId xmlns:a16="http://schemas.microsoft.com/office/drawing/2014/main" val="887778861"/>
                  </a:ext>
                </a:extLst>
              </a:tr>
            </a:tbl>
          </a:graphicData>
        </a:graphic>
      </p:graphicFrame>
      <p:cxnSp>
        <p:nvCxnSpPr>
          <p:cNvPr id="35" name="直線コネクタ 34">
            <a:extLst>
              <a:ext uri="{FF2B5EF4-FFF2-40B4-BE49-F238E27FC236}">
                <a16:creationId xmlns:a16="http://schemas.microsoft.com/office/drawing/2014/main" id="{8947FF9F-DFD7-7DCD-4DFB-D1C6AA10C823}"/>
              </a:ext>
            </a:extLst>
          </p:cNvPr>
          <p:cNvCxnSpPr/>
          <p:nvPr/>
        </p:nvCxnSpPr>
        <p:spPr>
          <a:xfrm flipH="1">
            <a:off x="7464485" y="3309816"/>
            <a:ext cx="136635" cy="177206"/>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F3C7769D-8AC9-1C7D-8152-B46BE391160E}"/>
              </a:ext>
            </a:extLst>
          </p:cNvPr>
          <p:cNvCxnSpPr>
            <a:cxnSpLocks/>
          </p:cNvCxnSpPr>
          <p:nvPr/>
        </p:nvCxnSpPr>
        <p:spPr>
          <a:xfrm>
            <a:off x="7532802" y="3398419"/>
            <a:ext cx="863601" cy="0"/>
          </a:xfrm>
          <a:prstGeom prst="line">
            <a:avLst/>
          </a:prstGeom>
          <a:ln w="25400">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38" name="直線コネクタ 37">
            <a:extLst>
              <a:ext uri="{FF2B5EF4-FFF2-40B4-BE49-F238E27FC236}">
                <a16:creationId xmlns:a16="http://schemas.microsoft.com/office/drawing/2014/main" id="{EF5346A4-6BA8-23BA-9EE6-4ED4B6AD00C3}"/>
              </a:ext>
            </a:extLst>
          </p:cNvPr>
          <p:cNvCxnSpPr/>
          <p:nvPr/>
        </p:nvCxnSpPr>
        <p:spPr>
          <a:xfrm flipH="1">
            <a:off x="8310563" y="3325582"/>
            <a:ext cx="136635" cy="177206"/>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B24F6F47-BB6A-F3C3-F1A8-4FE5AC3C46A9}"/>
              </a:ext>
            </a:extLst>
          </p:cNvPr>
          <p:cNvSpPr txBox="1"/>
          <p:nvPr/>
        </p:nvSpPr>
        <p:spPr>
          <a:xfrm>
            <a:off x="7534554" y="3053262"/>
            <a:ext cx="1074683" cy="430887"/>
          </a:xfrm>
          <a:prstGeom prst="rect">
            <a:avLst/>
          </a:prstGeom>
          <a:noFill/>
        </p:spPr>
        <p:txBody>
          <a:bodyPr wrap="square" rtlCol="0">
            <a:spAutoFit/>
          </a:bodyPr>
          <a:lstStyle/>
          <a:p>
            <a:r>
              <a:rPr lang="ja-JP" altLang="en-US" sz="1050" dirty="0">
                <a:latin typeface="Meiryo UI" panose="020B0604030504040204" pitchFamily="50" charset="-128"/>
                <a:ea typeface="Meiryo UI" panose="020B0604030504040204" pitchFamily="50" charset="-128"/>
              </a:rPr>
              <a:t>コンテキスト</a:t>
            </a:r>
            <a:endParaRPr lang="en-US" altLang="ja-JP" sz="1050" dirty="0">
              <a:latin typeface="Meiryo UI" panose="020B0604030504040204" pitchFamily="50" charset="-128"/>
              <a:ea typeface="Meiryo UI" panose="020B0604030504040204" pitchFamily="50" charset="-128"/>
            </a:endParaRPr>
          </a:p>
          <a:p>
            <a:r>
              <a:rPr lang="ja-JP" altLang="en-US" sz="1050" dirty="0">
                <a:latin typeface="Meiryo UI" panose="020B0604030504040204" pitchFamily="50" charset="-128"/>
                <a:ea typeface="Meiryo UI" panose="020B0604030504040204" pitchFamily="50" charset="-128"/>
              </a:rPr>
              <a:t>ダイアグラム</a:t>
            </a:r>
            <a:endParaRPr kumimoji="1" lang="ja-JP" altLang="en-US" sz="1050" dirty="0">
              <a:latin typeface="Meiryo UI" panose="020B0604030504040204" pitchFamily="50" charset="-128"/>
              <a:ea typeface="Meiryo UI" panose="020B0604030504040204" pitchFamily="50" charset="-128"/>
            </a:endParaRPr>
          </a:p>
        </p:txBody>
      </p:sp>
      <p:cxnSp>
        <p:nvCxnSpPr>
          <p:cNvPr id="40" name="直線コネクタ 39">
            <a:extLst>
              <a:ext uri="{FF2B5EF4-FFF2-40B4-BE49-F238E27FC236}">
                <a16:creationId xmlns:a16="http://schemas.microsoft.com/office/drawing/2014/main" id="{F8762280-2CEF-A835-87D6-1B8FA153FFD8}"/>
              </a:ext>
            </a:extLst>
          </p:cNvPr>
          <p:cNvCxnSpPr/>
          <p:nvPr/>
        </p:nvCxnSpPr>
        <p:spPr>
          <a:xfrm flipH="1">
            <a:off x="8583841" y="3031293"/>
            <a:ext cx="136635" cy="177206"/>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41" name="直線コネクタ 40">
            <a:extLst>
              <a:ext uri="{FF2B5EF4-FFF2-40B4-BE49-F238E27FC236}">
                <a16:creationId xmlns:a16="http://schemas.microsoft.com/office/drawing/2014/main" id="{40B7499E-E1CE-DCBC-DCD0-7B90904B9ACA}"/>
              </a:ext>
            </a:extLst>
          </p:cNvPr>
          <p:cNvCxnSpPr/>
          <p:nvPr/>
        </p:nvCxnSpPr>
        <p:spPr>
          <a:xfrm flipH="1">
            <a:off x="8588980" y="3626436"/>
            <a:ext cx="136635" cy="177206"/>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42" name="直線コネクタ 41">
            <a:extLst>
              <a:ext uri="{FF2B5EF4-FFF2-40B4-BE49-F238E27FC236}">
                <a16:creationId xmlns:a16="http://schemas.microsoft.com/office/drawing/2014/main" id="{E51684E4-275D-1693-D4B6-020405AE09D0}"/>
              </a:ext>
            </a:extLst>
          </p:cNvPr>
          <p:cNvCxnSpPr/>
          <p:nvPr/>
        </p:nvCxnSpPr>
        <p:spPr>
          <a:xfrm flipH="1">
            <a:off x="9577281" y="3630376"/>
            <a:ext cx="136635" cy="177206"/>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43" name="直線コネクタ 42">
            <a:extLst>
              <a:ext uri="{FF2B5EF4-FFF2-40B4-BE49-F238E27FC236}">
                <a16:creationId xmlns:a16="http://schemas.microsoft.com/office/drawing/2014/main" id="{C761FFF3-016E-F796-1759-D1A2FB56819C}"/>
              </a:ext>
            </a:extLst>
          </p:cNvPr>
          <p:cNvCxnSpPr/>
          <p:nvPr/>
        </p:nvCxnSpPr>
        <p:spPr>
          <a:xfrm flipH="1">
            <a:off x="9704502" y="3908901"/>
            <a:ext cx="136635" cy="177206"/>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1DD4F49D-D714-1CEF-BA46-44365F0CF69C}"/>
              </a:ext>
            </a:extLst>
          </p:cNvPr>
          <p:cNvCxnSpPr/>
          <p:nvPr/>
        </p:nvCxnSpPr>
        <p:spPr>
          <a:xfrm flipH="1">
            <a:off x="11941592" y="3902645"/>
            <a:ext cx="136635" cy="177206"/>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45" name="直線コネクタ 44">
            <a:extLst>
              <a:ext uri="{FF2B5EF4-FFF2-40B4-BE49-F238E27FC236}">
                <a16:creationId xmlns:a16="http://schemas.microsoft.com/office/drawing/2014/main" id="{FBCC35EF-8231-8112-B1DC-9E2A1814F49F}"/>
              </a:ext>
            </a:extLst>
          </p:cNvPr>
          <p:cNvCxnSpPr/>
          <p:nvPr/>
        </p:nvCxnSpPr>
        <p:spPr>
          <a:xfrm flipH="1">
            <a:off x="10822533" y="3031282"/>
            <a:ext cx="136635" cy="177206"/>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0A861B79-35E0-1C69-73E1-7FD04A00DCA7}"/>
              </a:ext>
            </a:extLst>
          </p:cNvPr>
          <p:cNvCxnSpPr>
            <a:cxnSpLocks/>
          </p:cNvCxnSpPr>
          <p:nvPr/>
        </p:nvCxnSpPr>
        <p:spPr>
          <a:xfrm>
            <a:off x="8643396" y="3108702"/>
            <a:ext cx="2247454" cy="0"/>
          </a:xfrm>
          <a:prstGeom prst="line">
            <a:avLst/>
          </a:prstGeom>
          <a:ln w="25400">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2239DCEF-CC5E-D410-F8E0-820C91C5B767}"/>
              </a:ext>
            </a:extLst>
          </p:cNvPr>
          <p:cNvCxnSpPr>
            <a:cxnSpLocks/>
          </p:cNvCxnSpPr>
          <p:nvPr/>
        </p:nvCxnSpPr>
        <p:spPr>
          <a:xfrm>
            <a:off x="9774093" y="3991248"/>
            <a:ext cx="2235816" cy="0"/>
          </a:xfrm>
          <a:prstGeom prst="line">
            <a:avLst/>
          </a:prstGeom>
          <a:ln w="25400">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50" name="直線コネクタ 49">
            <a:extLst>
              <a:ext uri="{FF2B5EF4-FFF2-40B4-BE49-F238E27FC236}">
                <a16:creationId xmlns:a16="http://schemas.microsoft.com/office/drawing/2014/main" id="{EF2DE7B5-1E6F-0894-B8E1-244F0F8EFFA0}"/>
              </a:ext>
            </a:extLst>
          </p:cNvPr>
          <p:cNvCxnSpPr>
            <a:cxnSpLocks/>
          </p:cNvCxnSpPr>
          <p:nvPr/>
        </p:nvCxnSpPr>
        <p:spPr>
          <a:xfrm flipV="1">
            <a:off x="8651162" y="3713046"/>
            <a:ext cx="1002760" cy="1"/>
          </a:xfrm>
          <a:prstGeom prst="line">
            <a:avLst/>
          </a:prstGeom>
          <a:ln w="25400">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52" name="テキスト ボックス 51">
            <a:extLst>
              <a:ext uri="{FF2B5EF4-FFF2-40B4-BE49-F238E27FC236}">
                <a16:creationId xmlns:a16="http://schemas.microsoft.com/office/drawing/2014/main" id="{AC24EFC1-CC9C-3B0C-EB35-D5B1D9A01BD5}"/>
              </a:ext>
            </a:extLst>
          </p:cNvPr>
          <p:cNvSpPr txBox="1"/>
          <p:nvPr/>
        </p:nvSpPr>
        <p:spPr>
          <a:xfrm>
            <a:off x="9562092" y="2798019"/>
            <a:ext cx="1074683" cy="253916"/>
          </a:xfrm>
          <a:prstGeom prst="rect">
            <a:avLst/>
          </a:prstGeom>
          <a:solidFill>
            <a:schemeClr val="bg1"/>
          </a:solidFill>
        </p:spPr>
        <p:txBody>
          <a:bodyPr wrap="square" rtlCol="0">
            <a:spAutoFit/>
          </a:bodyPr>
          <a:lstStyle/>
          <a:p>
            <a:r>
              <a:rPr lang="en-US" altLang="ja-JP" sz="1050" dirty="0">
                <a:latin typeface="Meiryo UI" panose="020B0604030504040204" pitchFamily="50" charset="-128"/>
                <a:ea typeface="Meiryo UI" panose="020B0604030504040204" pitchFamily="50" charset="-128"/>
              </a:rPr>
              <a:t>DFD</a:t>
            </a:r>
            <a:endParaRPr kumimoji="1" lang="ja-JP" altLang="en-US" sz="1050" dirty="0">
              <a:latin typeface="Meiryo UI" panose="020B0604030504040204" pitchFamily="50" charset="-128"/>
              <a:ea typeface="Meiryo UI" panose="020B0604030504040204" pitchFamily="50" charset="-128"/>
            </a:endParaRPr>
          </a:p>
        </p:txBody>
      </p:sp>
      <p:sp>
        <p:nvSpPr>
          <p:cNvPr id="53" name="テキスト ボックス 52">
            <a:extLst>
              <a:ext uri="{FF2B5EF4-FFF2-40B4-BE49-F238E27FC236}">
                <a16:creationId xmlns:a16="http://schemas.microsoft.com/office/drawing/2014/main" id="{EF5434F4-95C2-F101-D260-7F344FA99E2A}"/>
              </a:ext>
            </a:extLst>
          </p:cNvPr>
          <p:cNvSpPr txBox="1"/>
          <p:nvPr/>
        </p:nvSpPr>
        <p:spPr>
          <a:xfrm>
            <a:off x="8882289" y="3477989"/>
            <a:ext cx="1074683" cy="253916"/>
          </a:xfrm>
          <a:prstGeom prst="rect">
            <a:avLst/>
          </a:prstGeom>
          <a:noFill/>
        </p:spPr>
        <p:txBody>
          <a:bodyPr wrap="square" rtlCol="0">
            <a:spAutoFit/>
          </a:bodyPr>
          <a:lstStyle/>
          <a:p>
            <a:r>
              <a:rPr lang="en-US" altLang="ja-JP" sz="1050" dirty="0">
                <a:latin typeface="Meiryo UI" panose="020B0604030504040204" pitchFamily="50" charset="-128"/>
                <a:ea typeface="Meiryo UI" panose="020B0604030504040204" pitchFamily="50" charset="-128"/>
              </a:rPr>
              <a:t>ER</a:t>
            </a:r>
            <a:r>
              <a:rPr lang="ja-JP" altLang="en-US" sz="1050" dirty="0">
                <a:latin typeface="Meiryo UI" panose="020B0604030504040204" pitchFamily="50" charset="-128"/>
                <a:ea typeface="Meiryo UI" panose="020B0604030504040204" pitchFamily="50" charset="-128"/>
              </a:rPr>
              <a:t>図</a:t>
            </a:r>
            <a:endParaRPr kumimoji="1" lang="ja-JP" altLang="en-US" sz="1050" dirty="0">
              <a:latin typeface="Meiryo UI" panose="020B0604030504040204" pitchFamily="50" charset="-128"/>
              <a:ea typeface="Meiryo UI" panose="020B0604030504040204" pitchFamily="50" charset="-128"/>
            </a:endParaRPr>
          </a:p>
        </p:txBody>
      </p:sp>
      <p:sp>
        <p:nvSpPr>
          <p:cNvPr id="54" name="テキスト ボックス 53">
            <a:extLst>
              <a:ext uri="{FF2B5EF4-FFF2-40B4-BE49-F238E27FC236}">
                <a16:creationId xmlns:a16="http://schemas.microsoft.com/office/drawing/2014/main" id="{B4CCB98D-B34F-61FB-E7E5-F123042B83A3}"/>
              </a:ext>
            </a:extLst>
          </p:cNvPr>
          <p:cNvSpPr txBox="1"/>
          <p:nvPr/>
        </p:nvSpPr>
        <p:spPr>
          <a:xfrm>
            <a:off x="10279512" y="3721691"/>
            <a:ext cx="1361960" cy="253916"/>
          </a:xfrm>
          <a:prstGeom prst="rect">
            <a:avLst/>
          </a:prstGeom>
          <a:solidFill>
            <a:schemeClr val="bg1"/>
          </a:solidFill>
        </p:spPr>
        <p:txBody>
          <a:bodyPr wrap="square" rtlCol="0">
            <a:spAutoFit/>
          </a:bodyPr>
          <a:lstStyle/>
          <a:p>
            <a:r>
              <a:rPr kumimoji="1" lang="ja-JP" altLang="en-US" sz="1050" dirty="0">
                <a:latin typeface="Meiryo UI" panose="020B0604030504040204" pitchFamily="50" charset="-128"/>
                <a:ea typeface="Meiryo UI" panose="020B0604030504040204" pitchFamily="50" charset="-128"/>
              </a:rPr>
              <a:t>データストア記述</a:t>
            </a:r>
          </a:p>
        </p:txBody>
      </p:sp>
      <p:cxnSp>
        <p:nvCxnSpPr>
          <p:cNvPr id="57" name="コネクタ: カギ線 56">
            <a:extLst>
              <a:ext uri="{FF2B5EF4-FFF2-40B4-BE49-F238E27FC236}">
                <a16:creationId xmlns:a16="http://schemas.microsoft.com/office/drawing/2014/main" id="{F138A47B-A60D-7FF1-845F-7A00ADB0FCBE}"/>
              </a:ext>
            </a:extLst>
          </p:cNvPr>
          <p:cNvCxnSpPr>
            <a:cxnSpLocks/>
          </p:cNvCxnSpPr>
          <p:nvPr/>
        </p:nvCxnSpPr>
        <p:spPr>
          <a:xfrm rot="5400000" flipH="1" flipV="1">
            <a:off x="8364950" y="3131405"/>
            <a:ext cx="299391" cy="253987"/>
          </a:xfrm>
          <a:prstGeom prst="bentConnector3">
            <a:avLst>
              <a:gd name="adj1" fmla="val 98783"/>
            </a:avLst>
          </a:prstGeom>
          <a:ln>
            <a:solidFill>
              <a:schemeClr val="bg1">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7" name="コネクタ: カギ線 66">
            <a:extLst>
              <a:ext uri="{FF2B5EF4-FFF2-40B4-BE49-F238E27FC236}">
                <a16:creationId xmlns:a16="http://schemas.microsoft.com/office/drawing/2014/main" id="{D21ADA3F-87F6-8467-127B-70906D606D81}"/>
              </a:ext>
            </a:extLst>
          </p:cNvPr>
          <p:cNvCxnSpPr/>
          <p:nvPr/>
        </p:nvCxnSpPr>
        <p:spPr>
          <a:xfrm rot="16200000" flipH="1">
            <a:off x="8362168" y="3433577"/>
            <a:ext cx="304953" cy="253985"/>
          </a:xfrm>
          <a:prstGeom prst="bentConnector3">
            <a:avLst>
              <a:gd name="adj1" fmla="val 101016"/>
            </a:avLst>
          </a:prstGeom>
          <a:ln>
            <a:solidFill>
              <a:schemeClr val="bg1">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75" name="コネクタ: カギ線 74">
            <a:extLst>
              <a:ext uri="{FF2B5EF4-FFF2-40B4-BE49-F238E27FC236}">
                <a16:creationId xmlns:a16="http://schemas.microsoft.com/office/drawing/2014/main" id="{4CEC9163-FF0B-8A4A-D027-3D0EC894F84D}"/>
              </a:ext>
            </a:extLst>
          </p:cNvPr>
          <p:cNvCxnSpPr/>
          <p:nvPr/>
        </p:nvCxnSpPr>
        <p:spPr>
          <a:xfrm rot="16200000" flipH="1">
            <a:off x="9571421" y="3795546"/>
            <a:ext cx="278202" cy="113201"/>
          </a:xfrm>
          <a:prstGeom prst="bentConnector3">
            <a:avLst>
              <a:gd name="adj1" fmla="val 100215"/>
            </a:avLst>
          </a:prstGeom>
          <a:ln>
            <a:solidFill>
              <a:schemeClr val="bg1">
                <a:lumMod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8" name="テキスト ボックス 77">
            <a:extLst>
              <a:ext uri="{FF2B5EF4-FFF2-40B4-BE49-F238E27FC236}">
                <a16:creationId xmlns:a16="http://schemas.microsoft.com/office/drawing/2014/main" id="{9A05E32E-A381-7630-4F5B-C34854CFD7B8}"/>
              </a:ext>
            </a:extLst>
          </p:cNvPr>
          <p:cNvSpPr txBox="1"/>
          <p:nvPr/>
        </p:nvSpPr>
        <p:spPr>
          <a:xfrm>
            <a:off x="7826625" y="2579673"/>
            <a:ext cx="893851" cy="261610"/>
          </a:xfrm>
          <a:prstGeom prst="rect">
            <a:avLst/>
          </a:prstGeom>
          <a:noFill/>
        </p:spPr>
        <p:txBody>
          <a:bodyPr wrap="square" rtlCol="0">
            <a:spAutoFit/>
          </a:bodyPr>
          <a:lstStyle/>
          <a:p>
            <a:r>
              <a:rPr kumimoji="1" lang="ja-JP" altLang="en-US" sz="1050" dirty="0">
                <a:latin typeface="Meiryo UI" panose="020B0604030504040204" pitchFamily="50" charset="-128"/>
                <a:ea typeface="Meiryo UI" panose="020B0604030504040204" pitchFamily="50" charset="-128"/>
              </a:rPr>
              <a:t>▲週次進捗</a:t>
            </a:r>
          </a:p>
        </p:txBody>
      </p:sp>
      <p:sp>
        <p:nvSpPr>
          <p:cNvPr id="79" name="テキスト ボックス 78">
            <a:extLst>
              <a:ext uri="{FF2B5EF4-FFF2-40B4-BE49-F238E27FC236}">
                <a16:creationId xmlns:a16="http://schemas.microsoft.com/office/drawing/2014/main" id="{BCBB67B8-2111-D00E-DC6B-F402AAFBB9C2}"/>
              </a:ext>
            </a:extLst>
          </p:cNvPr>
          <p:cNvSpPr txBox="1"/>
          <p:nvPr/>
        </p:nvSpPr>
        <p:spPr>
          <a:xfrm>
            <a:off x="8972704" y="2587183"/>
            <a:ext cx="893851" cy="261610"/>
          </a:xfrm>
          <a:prstGeom prst="rect">
            <a:avLst/>
          </a:prstGeom>
          <a:noFill/>
        </p:spPr>
        <p:txBody>
          <a:bodyPr wrap="square" rtlCol="0">
            <a:spAutoFit/>
          </a:bodyPr>
          <a:lstStyle/>
          <a:p>
            <a:r>
              <a:rPr kumimoji="1" lang="ja-JP" altLang="en-US" sz="1050" dirty="0">
                <a:latin typeface="Meiryo UI" panose="020B0604030504040204" pitchFamily="50" charset="-128"/>
                <a:ea typeface="Meiryo UI" panose="020B0604030504040204" pitchFamily="50" charset="-128"/>
              </a:rPr>
              <a:t>▲週次進捗</a:t>
            </a:r>
          </a:p>
        </p:txBody>
      </p:sp>
      <p:sp>
        <p:nvSpPr>
          <p:cNvPr id="80" name="テキスト ボックス 79">
            <a:extLst>
              <a:ext uri="{FF2B5EF4-FFF2-40B4-BE49-F238E27FC236}">
                <a16:creationId xmlns:a16="http://schemas.microsoft.com/office/drawing/2014/main" id="{103E73FE-695A-9FE2-A9AB-2A783701E0E8}"/>
              </a:ext>
            </a:extLst>
          </p:cNvPr>
          <p:cNvSpPr txBox="1"/>
          <p:nvPr/>
        </p:nvSpPr>
        <p:spPr>
          <a:xfrm>
            <a:off x="10076666" y="2594566"/>
            <a:ext cx="893851" cy="261610"/>
          </a:xfrm>
          <a:prstGeom prst="rect">
            <a:avLst/>
          </a:prstGeom>
          <a:noFill/>
        </p:spPr>
        <p:txBody>
          <a:bodyPr wrap="square" rtlCol="0">
            <a:spAutoFit/>
          </a:bodyPr>
          <a:lstStyle/>
          <a:p>
            <a:r>
              <a:rPr kumimoji="1" lang="ja-JP" altLang="en-US" sz="1050" dirty="0">
                <a:latin typeface="Meiryo UI" panose="020B0604030504040204" pitchFamily="50" charset="-128"/>
                <a:ea typeface="Meiryo UI" panose="020B0604030504040204" pitchFamily="50" charset="-128"/>
              </a:rPr>
              <a:t>▲週次進捗</a:t>
            </a:r>
          </a:p>
        </p:txBody>
      </p:sp>
      <p:sp>
        <p:nvSpPr>
          <p:cNvPr id="81" name="テキスト ボックス 80">
            <a:extLst>
              <a:ext uri="{FF2B5EF4-FFF2-40B4-BE49-F238E27FC236}">
                <a16:creationId xmlns:a16="http://schemas.microsoft.com/office/drawing/2014/main" id="{1C09AA8F-63DE-2B2A-724A-8CA6F9CAD9B1}"/>
              </a:ext>
            </a:extLst>
          </p:cNvPr>
          <p:cNvSpPr txBox="1"/>
          <p:nvPr/>
        </p:nvSpPr>
        <p:spPr>
          <a:xfrm>
            <a:off x="11152954" y="2597283"/>
            <a:ext cx="893851" cy="261610"/>
          </a:xfrm>
          <a:prstGeom prst="rect">
            <a:avLst/>
          </a:prstGeom>
          <a:noFill/>
        </p:spPr>
        <p:txBody>
          <a:bodyPr wrap="square" rtlCol="0">
            <a:spAutoFit/>
          </a:bodyPr>
          <a:lstStyle/>
          <a:p>
            <a:r>
              <a:rPr kumimoji="1" lang="ja-JP" altLang="en-US" sz="1050" dirty="0">
                <a:latin typeface="Meiryo UI" panose="020B0604030504040204" pitchFamily="50" charset="-128"/>
                <a:ea typeface="Meiryo UI" panose="020B0604030504040204" pitchFamily="50" charset="-128"/>
              </a:rPr>
              <a:t>▲週次進捗</a:t>
            </a:r>
          </a:p>
        </p:txBody>
      </p:sp>
      <p:sp>
        <p:nvSpPr>
          <p:cNvPr id="83" name="テキスト ボックス 82">
            <a:extLst>
              <a:ext uri="{FF2B5EF4-FFF2-40B4-BE49-F238E27FC236}">
                <a16:creationId xmlns:a16="http://schemas.microsoft.com/office/drawing/2014/main" id="{61FB97A4-38C5-40DE-5DC0-A3638F3935C9}"/>
              </a:ext>
            </a:extLst>
          </p:cNvPr>
          <p:cNvSpPr txBox="1"/>
          <p:nvPr/>
        </p:nvSpPr>
        <p:spPr>
          <a:xfrm>
            <a:off x="131796" y="1592390"/>
            <a:ext cx="2364828" cy="461665"/>
          </a:xfrm>
          <a:prstGeom prst="rect">
            <a:avLst/>
          </a:prstGeom>
          <a:noFill/>
        </p:spPr>
        <p:txBody>
          <a:bodyPr wrap="square" rtlCol="0">
            <a:spAutoFit/>
          </a:bodyPr>
          <a:lstStyle/>
          <a:p>
            <a:r>
              <a:rPr lang="ja-JP" altLang="en-US" sz="1200" dirty="0">
                <a:latin typeface="Meiryo UI" panose="020B0604030504040204" pitchFamily="50" charset="-128"/>
                <a:ea typeface="Meiryo UI" panose="020B0604030504040204" pitchFamily="50" charset="-128"/>
              </a:rPr>
              <a:t>業務間やシステム間が疎結合になるように範囲を切り出す。</a:t>
            </a:r>
            <a:endParaRPr kumimoji="1" lang="ja-JP" altLang="en-US" sz="1200" dirty="0">
              <a:latin typeface="Meiryo UI" panose="020B0604030504040204" pitchFamily="50" charset="-128"/>
              <a:ea typeface="Meiryo UI" panose="020B0604030504040204" pitchFamily="50" charset="-128"/>
            </a:endParaRPr>
          </a:p>
        </p:txBody>
      </p:sp>
      <p:sp>
        <p:nvSpPr>
          <p:cNvPr id="84" name="テキスト ボックス 83">
            <a:extLst>
              <a:ext uri="{FF2B5EF4-FFF2-40B4-BE49-F238E27FC236}">
                <a16:creationId xmlns:a16="http://schemas.microsoft.com/office/drawing/2014/main" id="{0B37EBBF-8F0B-D531-C0B8-355224D9BAA3}"/>
              </a:ext>
            </a:extLst>
          </p:cNvPr>
          <p:cNvSpPr txBox="1"/>
          <p:nvPr/>
        </p:nvSpPr>
        <p:spPr>
          <a:xfrm>
            <a:off x="2871950" y="1601492"/>
            <a:ext cx="4070130" cy="461665"/>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使用する開発方法論に従い、アウトプットを決めて、その作業を工数で記載する。</a:t>
            </a:r>
          </a:p>
        </p:txBody>
      </p:sp>
      <p:sp>
        <p:nvSpPr>
          <p:cNvPr id="85" name="テキスト ボックス 84">
            <a:extLst>
              <a:ext uri="{FF2B5EF4-FFF2-40B4-BE49-F238E27FC236}">
                <a16:creationId xmlns:a16="http://schemas.microsoft.com/office/drawing/2014/main" id="{37EA347A-2722-E807-0674-238D36E6599C}"/>
              </a:ext>
            </a:extLst>
          </p:cNvPr>
          <p:cNvSpPr txBox="1"/>
          <p:nvPr/>
        </p:nvSpPr>
        <p:spPr>
          <a:xfrm>
            <a:off x="2743200" y="4183207"/>
            <a:ext cx="425050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a:t>
            </a:r>
            <a:r>
              <a:rPr kumimoji="1" lang="en-US" altLang="ja-JP" sz="1200" dirty="0">
                <a:latin typeface="Meiryo UI" panose="020B0604030504040204" pitchFamily="50" charset="-128"/>
                <a:ea typeface="Meiryo UI" panose="020B0604030504040204" pitchFamily="50" charset="-128"/>
              </a:rPr>
              <a:t>WBS</a:t>
            </a:r>
            <a:r>
              <a:rPr kumimoji="1" lang="ja-JP" altLang="en-US" sz="1200" dirty="0">
                <a:latin typeface="Meiryo UI" panose="020B0604030504040204" pitchFamily="50" charset="-128"/>
                <a:ea typeface="Meiryo UI" panose="020B0604030504040204" pitchFamily="50" charset="-128"/>
              </a:rPr>
              <a:t>の総工数＋既知リスク）</a:t>
            </a:r>
            <a:r>
              <a:rPr kumimoji="1" lang="en-US" altLang="ja-JP" sz="1200" dirty="0">
                <a:latin typeface="Meiryo UI" panose="020B0604030504040204" pitchFamily="50" charset="-128"/>
                <a:ea typeface="Meiryo UI" panose="020B0604030504040204" pitchFamily="50" charset="-128"/>
              </a:rPr>
              <a:t>×</a:t>
            </a:r>
            <a:r>
              <a:rPr kumimoji="1" lang="ja-JP" altLang="en-US" sz="1200" dirty="0">
                <a:latin typeface="Meiryo UI" panose="020B0604030504040204" pitchFamily="50" charset="-128"/>
                <a:ea typeface="Meiryo UI" panose="020B0604030504040204" pitchFamily="50" charset="-128"/>
              </a:rPr>
              <a:t>（</a:t>
            </a:r>
            <a:r>
              <a:rPr kumimoji="1" lang="en-US" altLang="ja-JP" sz="1200" dirty="0">
                <a:latin typeface="Meiryo UI" panose="020B0604030504040204" pitchFamily="50" charset="-128"/>
                <a:ea typeface="Meiryo UI" panose="020B0604030504040204" pitchFamily="50" charset="-128"/>
              </a:rPr>
              <a:t>1+Contingency</a:t>
            </a:r>
            <a:r>
              <a:rPr kumimoji="1" lang="ja-JP" altLang="en-US" sz="1200" dirty="0">
                <a:latin typeface="Meiryo UI" panose="020B0604030504040204" pitchFamily="50" charset="-128"/>
                <a:ea typeface="Meiryo UI" panose="020B0604030504040204" pitchFamily="50" charset="-128"/>
              </a:rPr>
              <a:t>％）</a:t>
            </a:r>
          </a:p>
        </p:txBody>
      </p:sp>
      <p:sp>
        <p:nvSpPr>
          <p:cNvPr id="86" name="テキスト ボックス 85">
            <a:extLst>
              <a:ext uri="{FF2B5EF4-FFF2-40B4-BE49-F238E27FC236}">
                <a16:creationId xmlns:a16="http://schemas.microsoft.com/office/drawing/2014/main" id="{229F3236-DD8D-956D-3948-0EFDECD7DA01}"/>
              </a:ext>
            </a:extLst>
          </p:cNvPr>
          <p:cNvSpPr txBox="1"/>
          <p:nvPr/>
        </p:nvSpPr>
        <p:spPr>
          <a:xfrm>
            <a:off x="7489063" y="1580572"/>
            <a:ext cx="4520846" cy="646331"/>
          </a:xfrm>
          <a:prstGeom prst="rect">
            <a:avLst/>
          </a:prstGeom>
          <a:noFill/>
        </p:spPr>
        <p:txBody>
          <a:bodyPr wrap="square" rtlCol="0">
            <a:spAutoFit/>
          </a:bodyPr>
          <a:lstStyle/>
          <a:p>
            <a:r>
              <a:rPr kumimoji="1" lang="en-US" altLang="ja-JP" sz="1200" dirty="0">
                <a:latin typeface="Meiryo UI" panose="020B0604030504040204" pitchFamily="50" charset="-128"/>
                <a:ea typeface="Meiryo UI" panose="020B0604030504040204" pitchFamily="50" charset="-128"/>
              </a:rPr>
              <a:t>WBS</a:t>
            </a:r>
            <a:r>
              <a:rPr kumimoji="1" lang="ja-JP" altLang="en-US" sz="1200" dirty="0">
                <a:latin typeface="Meiryo UI" panose="020B0604030504040204" pitchFamily="50" charset="-128"/>
                <a:ea typeface="Meiryo UI" panose="020B0604030504040204" pitchFamily="50" charset="-128"/>
              </a:rPr>
              <a:t>の各タスク（アクティビティ）の工数と担当者数から計算される期間（開始と終了）をスケジュールに落と</a:t>
            </a:r>
            <a:r>
              <a:rPr lang="ja-JP" altLang="en-US" sz="1200" dirty="0">
                <a:latin typeface="Meiryo UI" panose="020B0604030504040204" pitchFamily="50" charset="-128"/>
                <a:ea typeface="Meiryo UI" panose="020B0604030504040204" pitchFamily="50" charset="-128"/>
              </a:rPr>
              <a:t>し、各タスクの先行後続関係を示す（パートチャート）。</a:t>
            </a:r>
            <a:endParaRPr kumimoji="1" lang="ja-JP" altLang="en-US" sz="1200" dirty="0">
              <a:latin typeface="Meiryo UI" panose="020B0604030504040204" pitchFamily="50" charset="-128"/>
              <a:ea typeface="Meiryo UI" panose="020B0604030504040204" pitchFamily="50" charset="-128"/>
            </a:endParaRPr>
          </a:p>
        </p:txBody>
      </p:sp>
      <p:sp>
        <p:nvSpPr>
          <p:cNvPr id="87" name="正方形/長方形 86">
            <a:extLst>
              <a:ext uri="{FF2B5EF4-FFF2-40B4-BE49-F238E27FC236}">
                <a16:creationId xmlns:a16="http://schemas.microsoft.com/office/drawing/2014/main" id="{28068192-EC6F-D661-8D91-2675BC402411}"/>
              </a:ext>
            </a:extLst>
          </p:cNvPr>
          <p:cNvSpPr/>
          <p:nvPr/>
        </p:nvSpPr>
        <p:spPr>
          <a:xfrm>
            <a:off x="8262163" y="5427167"/>
            <a:ext cx="607141" cy="22197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a:solidFill>
                  <a:schemeClr val="tx1"/>
                </a:solidFill>
                <a:latin typeface="Meiryo UI" panose="020B0604030504040204" pitchFamily="50" charset="-128"/>
                <a:ea typeface="Meiryo UI" panose="020B0604030504040204" pitchFamily="50" charset="-128"/>
              </a:rPr>
              <a:t>PM</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sp>
        <p:nvSpPr>
          <p:cNvPr id="88" name="正方形/長方形 87">
            <a:extLst>
              <a:ext uri="{FF2B5EF4-FFF2-40B4-BE49-F238E27FC236}">
                <a16:creationId xmlns:a16="http://schemas.microsoft.com/office/drawing/2014/main" id="{6D22573C-414D-227C-899B-57055268527C}"/>
              </a:ext>
            </a:extLst>
          </p:cNvPr>
          <p:cNvSpPr/>
          <p:nvPr/>
        </p:nvSpPr>
        <p:spPr>
          <a:xfrm>
            <a:off x="8594617" y="5974151"/>
            <a:ext cx="607141" cy="22197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a:solidFill>
                  <a:schemeClr val="tx1"/>
                </a:solidFill>
                <a:latin typeface="Meiryo UI" panose="020B0604030504040204" pitchFamily="50" charset="-128"/>
                <a:ea typeface="Meiryo UI" panose="020B0604030504040204" pitchFamily="50" charset="-128"/>
              </a:rPr>
              <a:t>A</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sp>
        <p:nvSpPr>
          <p:cNvPr id="89" name="正方形/長方形 88">
            <a:extLst>
              <a:ext uri="{FF2B5EF4-FFF2-40B4-BE49-F238E27FC236}">
                <a16:creationId xmlns:a16="http://schemas.microsoft.com/office/drawing/2014/main" id="{F9D40621-BDBD-08E5-DABA-66B0C7198CEB}"/>
              </a:ext>
            </a:extLst>
          </p:cNvPr>
          <p:cNvSpPr/>
          <p:nvPr/>
        </p:nvSpPr>
        <p:spPr>
          <a:xfrm>
            <a:off x="9546671" y="5978678"/>
            <a:ext cx="607141" cy="22197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a:solidFill>
                  <a:schemeClr val="tx1"/>
                </a:solidFill>
                <a:latin typeface="Meiryo UI" panose="020B0604030504040204" pitchFamily="50" charset="-128"/>
                <a:ea typeface="Meiryo UI" panose="020B0604030504040204" pitchFamily="50" charset="-128"/>
              </a:rPr>
              <a:t>B</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cxnSp>
        <p:nvCxnSpPr>
          <p:cNvPr id="92" name="コネクタ: カギ線 91">
            <a:extLst>
              <a:ext uri="{FF2B5EF4-FFF2-40B4-BE49-F238E27FC236}">
                <a16:creationId xmlns:a16="http://schemas.microsoft.com/office/drawing/2014/main" id="{E97B3191-B9EF-B0E9-EA82-7CC1A3E465CE}"/>
              </a:ext>
            </a:extLst>
          </p:cNvPr>
          <p:cNvCxnSpPr>
            <a:stCxn id="87" idx="2"/>
            <a:endCxn id="88" idx="0"/>
          </p:cNvCxnSpPr>
          <p:nvPr/>
        </p:nvCxnSpPr>
        <p:spPr>
          <a:xfrm rot="16200000" flipH="1">
            <a:off x="8569456" y="5645418"/>
            <a:ext cx="325011" cy="332454"/>
          </a:xfrm>
          <a:prstGeom prst="bentConnector3">
            <a:avLst>
              <a:gd name="adj1" fmla="val 50638"/>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94" name="コネクタ: カギ線 93">
            <a:extLst>
              <a:ext uri="{FF2B5EF4-FFF2-40B4-BE49-F238E27FC236}">
                <a16:creationId xmlns:a16="http://schemas.microsoft.com/office/drawing/2014/main" id="{0EBDCEA3-7AAE-6715-B8FF-D80A813B0EDA}"/>
              </a:ext>
            </a:extLst>
          </p:cNvPr>
          <p:cNvCxnSpPr>
            <a:stCxn id="87" idx="2"/>
            <a:endCxn id="89" idx="0"/>
          </p:cNvCxnSpPr>
          <p:nvPr/>
        </p:nvCxnSpPr>
        <p:spPr>
          <a:xfrm rot="16200000" flipH="1">
            <a:off x="9043219" y="5171655"/>
            <a:ext cx="329538" cy="1284508"/>
          </a:xfrm>
          <a:prstGeom prst="bentConnector3">
            <a:avLst>
              <a:gd name="adj1" fmla="val 50000"/>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02" name="直線コネクタ 101">
            <a:extLst>
              <a:ext uri="{FF2B5EF4-FFF2-40B4-BE49-F238E27FC236}">
                <a16:creationId xmlns:a16="http://schemas.microsoft.com/office/drawing/2014/main" id="{477DBAAE-EFDB-7B29-F992-B1CF30BD54D9}"/>
              </a:ext>
            </a:extLst>
          </p:cNvPr>
          <p:cNvCxnSpPr>
            <a:cxnSpLocks/>
            <a:endCxn id="104" idx="3"/>
          </p:cNvCxnSpPr>
          <p:nvPr/>
        </p:nvCxnSpPr>
        <p:spPr>
          <a:xfrm flipH="1">
            <a:off x="8146094" y="5712063"/>
            <a:ext cx="419639" cy="0"/>
          </a:xfrm>
          <a:prstGeom prst="line">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104" name="正方形/長方形 103">
            <a:extLst>
              <a:ext uri="{FF2B5EF4-FFF2-40B4-BE49-F238E27FC236}">
                <a16:creationId xmlns:a16="http://schemas.microsoft.com/office/drawing/2014/main" id="{58328106-EE41-54BA-69C0-06DE4BC2E631}"/>
              </a:ext>
            </a:extLst>
          </p:cNvPr>
          <p:cNvSpPr/>
          <p:nvPr/>
        </p:nvSpPr>
        <p:spPr>
          <a:xfrm>
            <a:off x="7538953" y="5601076"/>
            <a:ext cx="607141" cy="22197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900" dirty="0">
                <a:solidFill>
                  <a:schemeClr val="tx1"/>
                </a:solidFill>
                <a:latin typeface="Meiryo UI" panose="020B0604030504040204" pitchFamily="50" charset="-128"/>
                <a:ea typeface="Meiryo UI" panose="020B0604030504040204" pitchFamily="50" charset="-128"/>
              </a:rPr>
              <a:t>E</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sp>
        <p:nvSpPr>
          <p:cNvPr id="105" name="正方形/長方形 104">
            <a:extLst>
              <a:ext uri="{FF2B5EF4-FFF2-40B4-BE49-F238E27FC236}">
                <a16:creationId xmlns:a16="http://schemas.microsoft.com/office/drawing/2014/main" id="{82F72A00-0B1C-CC2E-695D-2DAB9738C5EB}"/>
              </a:ext>
            </a:extLst>
          </p:cNvPr>
          <p:cNvSpPr/>
          <p:nvPr/>
        </p:nvSpPr>
        <p:spPr>
          <a:xfrm>
            <a:off x="9937356" y="6332088"/>
            <a:ext cx="607141" cy="22197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a:solidFill>
                  <a:schemeClr val="tx1"/>
                </a:solidFill>
                <a:latin typeface="Meiryo UI" panose="020B0604030504040204" pitchFamily="50" charset="-128"/>
                <a:ea typeface="Meiryo UI" panose="020B0604030504040204" pitchFamily="50" charset="-128"/>
              </a:rPr>
              <a:t>D</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cxnSp>
        <p:nvCxnSpPr>
          <p:cNvPr id="107" name="コネクタ: カギ線 106">
            <a:extLst>
              <a:ext uri="{FF2B5EF4-FFF2-40B4-BE49-F238E27FC236}">
                <a16:creationId xmlns:a16="http://schemas.microsoft.com/office/drawing/2014/main" id="{52D8973D-D1ED-A00E-4F32-6449221D22C0}"/>
              </a:ext>
            </a:extLst>
          </p:cNvPr>
          <p:cNvCxnSpPr>
            <a:stCxn id="89" idx="2"/>
            <a:endCxn id="105" idx="0"/>
          </p:cNvCxnSpPr>
          <p:nvPr/>
        </p:nvCxnSpPr>
        <p:spPr>
          <a:xfrm rot="16200000" flipH="1">
            <a:off x="9979866" y="6071026"/>
            <a:ext cx="131437" cy="390685"/>
          </a:xfrm>
          <a:prstGeom prst="bentConnector3">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sp>
        <p:nvSpPr>
          <p:cNvPr id="110" name="テキスト ボックス 109">
            <a:extLst>
              <a:ext uri="{FF2B5EF4-FFF2-40B4-BE49-F238E27FC236}">
                <a16:creationId xmlns:a16="http://schemas.microsoft.com/office/drawing/2014/main" id="{5B7A06F4-E695-0D31-BBE6-20490CAAC8A4}"/>
              </a:ext>
            </a:extLst>
          </p:cNvPr>
          <p:cNvSpPr txBox="1"/>
          <p:nvPr/>
        </p:nvSpPr>
        <p:spPr>
          <a:xfrm>
            <a:off x="7201390" y="4925388"/>
            <a:ext cx="4695231" cy="461665"/>
          </a:xfrm>
          <a:prstGeom prst="rect">
            <a:avLst/>
          </a:prstGeom>
          <a:noFill/>
        </p:spPr>
        <p:txBody>
          <a:bodyPr wrap="square" rtlCol="0">
            <a:spAutoFit/>
          </a:bodyPr>
          <a:lstStyle/>
          <a:p>
            <a:r>
              <a:rPr lang="ja-JP" altLang="en-US" sz="1200" dirty="0">
                <a:latin typeface="Meiryo UI" panose="020B0604030504040204" pitchFamily="50" charset="-128"/>
                <a:ea typeface="Meiryo UI" panose="020B0604030504040204" pitchFamily="50" charset="-128"/>
              </a:rPr>
              <a:t>プロジェクト遂行に必要なスキルや個々の生産性を見極め体制下する。ひとつのチーム内の適正人数は６～８名程度。（理想は顔を思い浮かべる）</a:t>
            </a:r>
            <a:endParaRPr kumimoji="1" lang="ja-JP" altLang="en-US" sz="1200" dirty="0">
              <a:latin typeface="Meiryo UI" panose="020B0604030504040204" pitchFamily="50" charset="-128"/>
              <a:ea typeface="Meiryo UI" panose="020B0604030504040204" pitchFamily="50" charset="-128"/>
            </a:endParaRPr>
          </a:p>
        </p:txBody>
      </p:sp>
      <p:sp>
        <p:nvSpPr>
          <p:cNvPr id="111" name="正方形/長方形 110">
            <a:extLst>
              <a:ext uri="{FF2B5EF4-FFF2-40B4-BE49-F238E27FC236}">
                <a16:creationId xmlns:a16="http://schemas.microsoft.com/office/drawing/2014/main" id="{5F59CC7F-6749-06C6-E1E5-AAFC104F8529}"/>
              </a:ext>
            </a:extLst>
          </p:cNvPr>
          <p:cNvSpPr/>
          <p:nvPr/>
        </p:nvSpPr>
        <p:spPr>
          <a:xfrm>
            <a:off x="7923401" y="5974150"/>
            <a:ext cx="607141" cy="22197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a:solidFill>
                  <a:schemeClr val="tx1"/>
                </a:solidFill>
                <a:latin typeface="Meiryo UI" panose="020B0604030504040204" pitchFamily="50" charset="-128"/>
                <a:ea typeface="Meiryo UI" panose="020B0604030504040204" pitchFamily="50" charset="-128"/>
              </a:rPr>
              <a:t>F</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sp>
        <p:nvSpPr>
          <p:cNvPr id="113" name="正方形/長方形 112">
            <a:extLst>
              <a:ext uri="{FF2B5EF4-FFF2-40B4-BE49-F238E27FC236}">
                <a16:creationId xmlns:a16="http://schemas.microsoft.com/office/drawing/2014/main" id="{EB46DC16-8FB0-3337-D2FB-B0C56AC9EE55}"/>
              </a:ext>
            </a:extLst>
          </p:cNvPr>
          <p:cNvSpPr/>
          <p:nvPr/>
        </p:nvSpPr>
        <p:spPr>
          <a:xfrm>
            <a:off x="9164169" y="6338056"/>
            <a:ext cx="607141" cy="221973"/>
          </a:xfrm>
          <a:prstGeom prst="rect">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900" dirty="0">
                <a:solidFill>
                  <a:schemeClr val="tx1"/>
                </a:solidFill>
                <a:latin typeface="Meiryo UI" panose="020B0604030504040204" pitchFamily="50" charset="-128"/>
                <a:ea typeface="Meiryo UI" panose="020B0604030504040204" pitchFamily="50" charset="-128"/>
              </a:rPr>
              <a:t>C</a:t>
            </a:r>
            <a:endParaRPr kumimoji="1" lang="ja-JP" altLang="en-US" sz="900" dirty="0">
              <a:solidFill>
                <a:schemeClr val="tx1"/>
              </a:solidFill>
              <a:latin typeface="Meiryo UI" panose="020B0604030504040204" pitchFamily="50" charset="-128"/>
              <a:ea typeface="Meiryo UI" panose="020B0604030504040204" pitchFamily="50" charset="-128"/>
            </a:endParaRPr>
          </a:p>
        </p:txBody>
      </p:sp>
      <p:cxnSp>
        <p:nvCxnSpPr>
          <p:cNvPr id="115" name="コネクタ: カギ線 114">
            <a:extLst>
              <a:ext uri="{FF2B5EF4-FFF2-40B4-BE49-F238E27FC236}">
                <a16:creationId xmlns:a16="http://schemas.microsoft.com/office/drawing/2014/main" id="{8C242DEC-E4C7-3CA3-CE6D-41AAE7A9C040}"/>
              </a:ext>
            </a:extLst>
          </p:cNvPr>
          <p:cNvCxnSpPr>
            <a:stCxn id="89" idx="2"/>
            <a:endCxn id="113" idx="0"/>
          </p:cNvCxnSpPr>
          <p:nvPr/>
        </p:nvCxnSpPr>
        <p:spPr>
          <a:xfrm rot="5400000">
            <a:off x="9590289" y="6078102"/>
            <a:ext cx="137405" cy="382502"/>
          </a:xfrm>
          <a:prstGeom prst="bentConnector3">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cxnSp>
        <p:nvCxnSpPr>
          <p:cNvPr id="122" name="コネクタ: カギ線 121">
            <a:extLst>
              <a:ext uri="{FF2B5EF4-FFF2-40B4-BE49-F238E27FC236}">
                <a16:creationId xmlns:a16="http://schemas.microsoft.com/office/drawing/2014/main" id="{E732A207-3B72-2F86-AA3F-64DB82FECF3B}"/>
              </a:ext>
            </a:extLst>
          </p:cNvPr>
          <p:cNvCxnSpPr>
            <a:stCxn id="87" idx="2"/>
            <a:endCxn id="111" idx="0"/>
          </p:cNvCxnSpPr>
          <p:nvPr/>
        </p:nvCxnSpPr>
        <p:spPr>
          <a:xfrm rot="5400000">
            <a:off x="8233848" y="5642264"/>
            <a:ext cx="325010" cy="338762"/>
          </a:xfrm>
          <a:prstGeom prst="bentConnector3">
            <a:avLst/>
          </a:prstGeom>
          <a:ln>
            <a:solidFill>
              <a:schemeClr val="bg1">
                <a:lumMod val="50000"/>
              </a:schemeClr>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129" name="表 129">
            <a:extLst>
              <a:ext uri="{FF2B5EF4-FFF2-40B4-BE49-F238E27FC236}">
                <a16:creationId xmlns:a16="http://schemas.microsoft.com/office/drawing/2014/main" id="{D3124EB9-45DE-61F2-69D6-4F6B220D50FD}"/>
              </a:ext>
            </a:extLst>
          </p:cNvPr>
          <p:cNvGraphicFramePr>
            <a:graphicFrameLocks noGrp="1"/>
          </p:cNvGraphicFramePr>
          <p:nvPr/>
        </p:nvGraphicFramePr>
        <p:xfrm>
          <a:off x="267344" y="5207252"/>
          <a:ext cx="6061430" cy="1143000"/>
        </p:xfrm>
        <a:graphic>
          <a:graphicData uri="http://schemas.openxmlformats.org/drawingml/2006/table">
            <a:tbl>
              <a:tblPr firstRow="1" bandRow="1">
                <a:tableStyleId>{5940675A-B579-460E-94D1-54222C63F5DA}</a:tableStyleId>
              </a:tblPr>
              <a:tblGrid>
                <a:gridCol w="544207">
                  <a:extLst>
                    <a:ext uri="{9D8B030D-6E8A-4147-A177-3AD203B41FA5}">
                      <a16:colId xmlns:a16="http://schemas.microsoft.com/office/drawing/2014/main" val="3969111685"/>
                    </a:ext>
                  </a:extLst>
                </a:gridCol>
                <a:gridCol w="667820">
                  <a:extLst>
                    <a:ext uri="{9D8B030D-6E8A-4147-A177-3AD203B41FA5}">
                      <a16:colId xmlns:a16="http://schemas.microsoft.com/office/drawing/2014/main" val="1842520154"/>
                    </a:ext>
                  </a:extLst>
                </a:gridCol>
                <a:gridCol w="1695236">
                  <a:extLst>
                    <a:ext uri="{9D8B030D-6E8A-4147-A177-3AD203B41FA5}">
                      <a16:colId xmlns:a16="http://schemas.microsoft.com/office/drawing/2014/main" val="1210799993"/>
                    </a:ext>
                  </a:extLst>
                </a:gridCol>
                <a:gridCol w="1366463">
                  <a:extLst>
                    <a:ext uri="{9D8B030D-6E8A-4147-A177-3AD203B41FA5}">
                      <a16:colId xmlns:a16="http://schemas.microsoft.com/office/drawing/2014/main" val="3534810733"/>
                    </a:ext>
                  </a:extLst>
                </a:gridCol>
                <a:gridCol w="1787704">
                  <a:extLst>
                    <a:ext uri="{9D8B030D-6E8A-4147-A177-3AD203B41FA5}">
                      <a16:colId xmlns:a16="http://schemas.microsoft.com/office/drawing/2014/main" val="3311288438"/>
                    </a:ext>
                  </a:extLst>
                </a:gridCol>
              </a:tblGrid>
              <a:tr h="180950">
                <a:tc>
                  <a:txBody>
                    <a:bodyPr/>
                    <a:lstStyle/>
                    <a:p>
                      <a:r>
                        <a:rPr kumimoji="1" lang="ja-JP" altLang="en-US" sz="900" dirty="0">
                          <a:latin typeface="Meiryo UI" panose="020B0604030504040204" pitchFamily="50" charset="-128"/>
                          <a:ea typeface="Meiryo UI" panose="020B0604030504040204" pitchFamily="50" charset="-128"/>
                        </a:rPr>
                        <a:t>リスク</a:t>
                      </a:r>
                    </a:p>
                  </a:txBody>
                  <a:tcPr/>
                </a:tc>
                <a:tc>
                  <a:txBody>
                    <a:bodyPr/>
                    <a:lstStyle/>
                    <a:p>
                      <a:r>
                        <a:rPr kumimoji="1" lang="ja-JP" altLang="en-US" sz="900" dirty="0">
                          <a:latin typeface="Meiryo UI" panose="020B0604030504040204" pitchFamily="50" charset="-128"/>
                          <a:ea typeface="Meiryo UI" panose="020B0604030504040204" pitchFamily="50" charset="-128"/>
                        </a:rPr>
                        <a:t>種別</a:t>
                      </a:r>
                    </a:p>
                  </a:txBody>
                  <a:tcPr/>
                </a:tc>
                <a:tc>
                  <a:txBody>
                    <a:bodyPr/>
                    <a:lstStyle/>
                    <a:p>
                      <a:r>
                        <a:rPr kumimoji="1" lang="ja-JP" altLang="en-US" sz="900" dirty="0">
                          <a:latin typeface="Meiryo UI" panose="020B0604030504040204" pitchFamily="50" charset="-128"/>
                          <a:ea typeface="Meiryo UI" panose="020B0604030504040204" pitchFamily="50" charset="-128"/>
                        </a:rPr>
                        <a:t>内容</a:t>
                      </a:r>
                    </a:p>
                  </a:txBody>
                  <a:tcPr/>
                </a:tc>
                <a:tc>
                  <a:txBody>
                    <a:bodyPr/>
                    <a:lstStyle/>
                    <a:p>
                      <a:r>
                        <a:rPr kumimoji="1" lang="ja-JP" altLang="en-US" sz="900" dirty="0">
                          <a:latin typeface="Meiryo UI" panose="020B0604030504040204" pitchFamily="50" charset="-128"/>
                          <a:ea typeface="Meiryo UI" panose="020B0604030504040204" pitchFamily="50" charset="-128"/>
                        </a:rPr>
                        <a:t>対応策</a:t>
                      </a:r>
                    </a:p>
                  </a:txBody>
                  <a:tcPr/>
                </a:tc>
                <a:tc>
                  <a:txBody>
                    <a:bodyPr/>
                    <a:lstStyle/>
                    <a:p>
                      <a:r>
                        <a:rPr kumimoji="1" lang="ja-JP" altLang="en-US" sz="900" dirty="0">
                          <a:latin typeface="Meiryo UI" panose="020B0604030504040204" pitchFamily="50" charset="-128"/>
                          <a:ea typeface="Meiryo UI" panose="020B0604030504040204" pitchFamily="50" charset="-128"/>
                        </a:rPr>
                        <a:t>計上の方法</a:t>
                      </a:r>
                    </a:p>
                  </a:txBody>
                  <a:tcPr/>
                </a:tc>
                <a:extLst>
                  <a:ext uri="{0D108BD9-81ED-4DB2-BD59-A6C34878D82A}">
                    <a16:rowId xmlns:a16="http://schemas.microsoft.com/office/drawing/2014/main" val="1938560392"/>
                  </a:ext>
                </a:extLst>
              </a:tr>
              <a:tr h="180950">
                <a:tc rowSpan="2">
                  <a:txBody>
                    <a:bodyPr/>
                    <a:lstStyle/>
                    <a:p>
                      <a:r>
                        <a:rPr kumimoji="1" lang="ja-JP" altLang="en-US" sz="900" dirty="0">
                          <a:latin typeface="Meiryo UI" panose="020B0604030504040204" pitchFamily="50" charset="-128"/>
                          <a:ea typeface="Meiryo UI" panose="020B0604030504040204" pitchFamily="50" charset="-128"/>
                        </a:rPr>
                        <a:t>既知</a:t>
                      </a:r>
                      <a:endParaRPr kumimoji="1" lang="en-US" altLang="ja-JP" sz="900" dirty="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リスク</a:t>
                      </a:r>
                    </a:p>
                  </a:txBody>
                  <a:tcPr/>
                </a:tc>
                <a:tc>
                  <a:txBody>
                    <a:bodyPr/>
                    <a:lstStyle/>
                    <a:p>
                      <a:r>
                        <a:rPr kumimoji="1" lang="ja-JP" altLang="en-US" sz="900" dirty="0">
                          <a:latin typeface="Meiryo UI" panose="020B0604030504040204" pitchFamily="50" charset="-128"/>
                          <a:ea typeface="Meiryo UI" panose="020B0604030504040204" pitchFamily="50" charset="-128"/>
                        </a:rPr>
                        <a:t>外形的</a:t>
                      </a:r>
                    </a:p>
                  </a:txBody>
                  <a:tcPr/>
                </a:tc>
                <a:tc>
                  <a:txBody>
                    <a:bodyPr/>
                    <a:lstStyle/>
                    <a:p>
                      <a:r>
                        <a:rPr kumimoji="1" lang="ja-JP" altLang="en-US" sz="900" dirty="0">
                          <a:latin typeface="Meiryo UI" panose="020B0604030504040204" pitchFamily="50" charset="-128"/>
                          <a:ea typeface="Meiryo UI" panose="020B0604030504040204" pitchFamily="50" charset="-128"/>
                        </a:rPr>
                        <a:t>新しい技術の採用</a:t>
                      </a:r>
                    </a:p>
                  </a:txBody>
                  <a:tcPr/>
                </a:tc>
                <a:tc>
                  <a:txBody>
                    <a:bodyPr/>
                    <a:lstStyle/>
                    <a:p>
                      <a:r>
                        <a:rPr kumimoji="1" lang="en-US" altLang="ja-JP" sz="900" dirty="0">
                          <a:latin typeface="Meiryo UI" panose="020B0604030504040204" pitchFamily="50" charset="-128"/>
                          <a:ea typeface="Meiryo UI" panose="020B0604030504040204" pitchFamily="50" charset="-128"/>
                        </a:rPr>
                        <a:t>PoC</a:t>
                      </a:r>
                      <a:r>
                        <a:rPr kumimoji="1" lang="ja-JP" altLang="en-US" sz="900" dirty="0">
                          <a:latin typeface="Meiryo UI" panose="020B0604030504040204" pitchFamily="50" charset="-128"/>
                          <a:ea typeface="Meiryo UI" panose="020B0604030504040204" pitchFamily="50" charset="-128"/>
                        </a:rPr>
                        <a:t>を行い確認</a:t>
                      </a:r>
                    </a:p>
                  </a:txBody>
                  <a:tcPr/>
                </a:tc>
                <a:tc>
                  <a:txBody>
                    <a:bodyPr/>
                    <a:lstStyle/>
                    <a:p>
                      <a:r>
                        <a:rPr kumimoji="1" lang="ja-JP" altLang="en-US" sz="900" dirty="0">
                          <a:latin typeface="Meiryo UI" panose="020B0604030504040204" pitchFamily="50" charset="-128"/>
                          <a:ea typeface="Meiryo UI" panose="020B0604030504040204" pitchFamily="50" charset="-128"/>
                        </a:rPr>
                        <a:t>対応時の工数を見積計上</a:t>
                      </a:r>
                    </a:p>
                  </a:txBody>
                  <a:tcPr/>
                </a:tc>
                <a:extLst>
                  <a:ext uri="{0D108BD9-81ED-4DB2-BD59-A6C34878D82A}">
                    <a16:rowId xmlns:a16="http://schemas.microsoft.com/office/drawing/2014/main" val="1966252427"/>
                  </a:ext>
                </a:extLst>
              </a:tr>
              <a:tr h="180950">
                <a:tc vMerge="1">
                  <a:txBody>
                    <a:bodyPr/>
                    <a:lstStyle/>
                    <a:p>
                      <a:endParaRPr kumimoji="1" lang="ja-JP" altLang="en-US" sz="900" dirty="0"/>
                    </a:p>
                  </a:txBody>
                  <a:tcPr/>
                </a:tc>
                <a:tc>
                  <a:txBody>
                    <a:bodyPr/>
                    <a:lstStyle/>
                    <a:p>
                      <a:r>
                        <a:rPr kumimoji="1" lang="ja-JP" altLang="en-US" sz="900" dirty="0">
                          <a:latin typeface="Meiryo UI" panose="020B0604030504040204" pitchFamily="50" charset="-128"/>
                          <a:ea typeface="Meiryo UI" panose="020B0604030504040204" pitchFamily="50" charset="-128"/>
                        </a:rPr>
                        <a:t>内部的</a:t>
                      </a:r>
                    </a:p>
                  </a:txBody>
                  <a:tcPr/>
                </a:tc>
                <a:tc>
                  <a:txBody>
                    <a:bodyPr/>
                    <a:lstStyle/>
                    <a:p>
                      <a:r>
                        <a:rPr kumimoji="1" lang="ja-JP" altLang="en-US" sz="900" dirty="0">
                          <a:latin typeface="Meiryo UI" panose="020B0604030504040204" pitchFamily="50" charset="-128"/>
                          <a:ea typeface="Meiryo UI" panose="020B0604030504040204" pitchFamily="50" charset="-128"/>
                        </a:rPr>
                        <a:t>顧客ケーパビリティ</a:t>
                      </a:r>
                      <a:r>
                        <a:rPr kumimoji="1" lang="en-US" altLang="ja-JP" sz="900" dirty="0">
                          <a:latin typeface="Meiryo UI" panose="020B0604030504040204" pitchFamily="50" charset="-128"/>
                          <a:ea typeface="Meiryo UI" panose="020B0604030504040204" pitchFamily="50" charset="-128"/>
                        </a:rPr>
                        <a:t>―</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ja-JP" altLang="en-US" sz="900" dirty="0">
                          <a:latin typeface="Meiryo UI" panose="020B0604030504040204" pitchFamily="50" charset="-128"/>
                          <a:ea typeface="Meiryo UI" panose="020B0604030504040204" pitchFamily="50" charset="-128"/>
                        </a:rPr>
                        <a:t>過去の開発経験の調査</a:t>
                      </a:r>
                    </a:p>
                  </a:txBody>
                  <a:tcPr/>
                </a:tc>
                <a:tc>
                  <a:txBody>
                    <a:bodyPr/>
                    <a:lstStyle/>
                    <a:p>
                      <a:r>
                        <a:rPr kumimoji="1" lang="ja-JP" altLang="en-US" sz="900" dirty="0">
                          <a:latin typeface="Meiryo UI" panose="020B0604030504040204" pitchFamily="50" charset="-128"/>
                          <a:ea typeface="Meiryo UI" panose="020B0604030504040204" pitchFamily="50" charset="-128"/>
                        </a:rPr>
                        <a:t>スケジュールに余裕を持たせる</a:t>
                      </a:r>
                    </a:p>
                  </a:txBody>
                  <a:tcPr/>
                </a:tc>
                <a:extLst>
                  <a:ext uri="{0D108BD9-81ED-4DB2-BD59-A6C34878D82A}">
                    <a16:rowId xmlns:a16="http://schemas.microsoft.com/office/drawing/2014/main" val="38793355"/>
                  </a:ext>
                </a:extLst>
              </a:tr>
              <a:tr h="180950">
                <a:tc rowSpan="2">
                  <a:txBody>
                    <a:bodyPr/>
                    <a:lstStyle/>
                    <a:p>
                      <a:r>
                        <a:rPr kumimoji="1" lang="ja-JP" altLang="en-US" sz="900" dirty="0">
                          <a:latin typeface="Meiryo UI" panose="020B0604030504040204" pitchFamily="50" charset="-128"/>
                          <a:ea typeface="Meiryo UI" panose="020B0604030504040204" pitchFamily="50" charset="-128"/>
                        </a:rPr>
                        <a:t>未知</a:t>
                      </a:r>
                      <a:endParaRPr kumimoji="1" lang="en-US" altLang="ja-JP" sz="900" dirty="0">
                        <a:latin typeface="Meiryo UI" panose="020B0604030504040204" pitchFamily="50" charset="-128"/>
                        <a:ea typeface="Meiryo UI" panose="020B0604030504040204" pitchFamily="50" charset="-128"/>
                      </a:endParaRPr>
                    </a:p>
                    <a:p>
                      <a:r>
                        <a:rPr kumimoji="1" lang="ja-JP" altLang="en-US" sz="900" dirty="0">
                          <a:latin typeface="Meiryo UI" panose="020B0604030504040204" pitchFamily="50" charset="-128"/>
                          <a:ea typeface="Meiryo UI" panose="020B0604030504040204" pitchFamily="50" charset="-128"/>
                        </a:rPr>
                        <a:t>リスク</a:t>
                      </a:r>
                    </a:p>
                  </a:txBody>
                  <a:tcPr/>
                </a:tc>
                <a:tc>
                  <a:txBody>
                    <a:bodyPr/>
                    <a:lstStyle/>
                    <a:p>
                      <a:r>
                        <a:rPr kumimoji="1" lang="ja-JP" altLang="en-US" sz="900" dirty="0">
                          <a:latin typeface="Meiryo UI" panose="020B0604030504040204" pitchFamily="50" charset="-128"/>
                          <a:ea typeface="Meiryo UI" panose="020B0604030504040204" pitchFamily="50" charset="-128"/>
                        </a:rPr>
                        <a:t>外部要因</a:t>
                      </a:r>
                    </a:p>
                  </a:txBody>
                  <a:tcPr/>
                </a:tc>
                <a:tc>
                  <a:txBody>
                    <a:bodyPr/>
                    <a:lstStyle/>
                    <a:p>
                      <a:r>
                        <a:rPr kumimoji="1" lang="ja-JP" altLang="en-US" sz="900" dirty="0">
                          <a:latin typeface="Meiryo UI" panose="020B0604030504040204" pitchFamily="50" charset="-128"/>
                          <a:ea typeface="Meiryo UI" panose="020B0604030504040204" pitchFamily="50" charset="-128"/>
                        </a:rPr>
                        <a:t>顧客開発方針の変更</a:t>
                      </a:r>
                    </a:p>
                  </a:txBody>
                  <a:tcPr/>
                </a:tc>
                <a:tc>
                  <a:txBody>
                    <a:bodyPr/>
                    <a:lstStyle/>
                    <a:p>
                      <a:r>
                        <a:rPr kumimoji="1" lang="ja-JP" altLang="en-US" sz="900" dirty="0">
                          <a:latin typeface="Meiryo UI" panose="020B0604030504040204" pitchFamily="50" charset="-128"/>
                          <a:ea typeface="Meiryo UI" panose="020B0604030504040204" pitchFamily="50" charset="-128"/>
                        </a:rPr>
                        <a:t>インパクト</a:t>
                      </a:r>
                      <a:r>
                        <a:rPr kumimoji="1" lang="en-US" altLang="ja-JP" sz="900" dirty="0">
                          <a:latin typeface="Meiryo UI" panose="020B0604030504040204" pitchFamily="50" charset="-128"/>
                          <a:ea typeface="Meiryo UI" panose="020B0604030504040204" pitchFamily="50" charset="-128"/>
                        </a:rPr>
                        <a:t>×</a:t>
                      </a:r>
                      <a:r>
                        <a:rPr kumimoji="1" lang="ja-JP" altLang="en-US" sz="900" dirty="0">
                          <a:latin typeface="Meiryo UI" panose="020B0604030504040204" pitchFamily="50" charset="-128"/>
                          <a:ea typeface="Meiryo UI" panose="020B0604030504040204" pitchFamily="50" charset="-128"/>
                        </a:rPr>
                        <a:t>発生率</a:t>
                      </a:r>
                    </a:p>
                  </a:txBody>
                  <a:tcPr/>
                </a:tc>
                <a:tc>
                  <a:txBody>
                    <a:bodyPr/>
                    <a:lstStyle/>
                    <a:p>
                      <a:r>
                        <a:rPr kumimoji="1" lang="ja-JP" altLang="en-US" sz="900" dirty="0">
                          <a:latin typeface="Meiryo UI" panose="020B0604030504040204" pitchFamily="50" charset="-128"/>
                          <a:ea typeface="Meiryo UI" panose="020B0604030504040204" pitchFamily="50" charset="-128"/>
                        </a:rPr>
                        <a:t>コンティンジェンシー計上</a:t>
                      </a:r>
                    </a:p>
                  </a:txBody>
                  <a:tcPr/>
                </a:tc>
                <a:extLst>
                  <a:ext uri="{0D108BD9-81ED-4DB2-BD59-A6C34878D82A}">
                    <a16:rowId xmlns:a16="http://schemas.microsoft.com/office/drawing/2014/main" val="809791115"/>
                  </a:ext>
                </a:extLst>
              </a:tr>
              <a:tr h="180950">
                <a:tc vMerge="1">
                  <a:txBody>
                    <a:bodyPr/>
                    <a:lstStyle/>
                    <a:p>
                      <a:endParaRPr kumimoji="1" lang="ja-JP" altLang="en-US" sz="900" dirty="0"/>
                    </a:p>
                  </a:txBody>
                  <a:tcPr/>
                </a:tc>
                <a:tc>
                  <a:txBody>
                    <a:bodyPr/>
                    <a:lstStyle/>
                    <a:p>
                      <a:r>
                        <a:rPr kumimoji="1" lang="ja-JP" altLang="en-US" sz="900" dirty="0">
                          <a:latin typeface="Meiryo UI" panose="020B0604030504040204" pitchFamily="50" charset="-128"/>
                          <a:ea typeface="Meiryo UI" panose="020B0604030504040204" pitchFamily="50" charset="-128"/>
                        </a:rPr>
                        <a:t>内部要因</a:t>
                      </a:r>
                    </a:p>
                  </a:txBody>
                  <a:tcPr/>
                </a:tc>
                <a:tc>
                  <a:txBody>
                    <a:bodyPr/>
                    <a:lstStyle/>
                    <a:p>
                      <a:r>
                        <a:rPr kumimoji="1" lang="ja-JP" altLang="en-US" sz="900" b="0" i="0" kern="1200" dirty="0">
                          <a:solidFill>
                            <a:schemeClr val="tx1"/>
                          </a:solidFill>
                          <a:effectLst/>
                          <a:latin typeface="Meiryo UI" panose="020B0604030504040204" pitchFamily="50" charset="-128"/>
                          <a:ea typeface="Meiryo UI" panose="020B0604030504040204" pitchFamily="50" charset="-128"/>
                          <a:cs typeface="+mn-cs"/>
                        </a:rPr>
                        <a:t>協力会社担当者の突然の退職</a:t>
                      </a:r>
                      <a:endParaRPr kumimoji="1" lang="ja-JP" altLang="en-US" sz="900" dirty="0">
                        <a:latin typeface="Meiryo UI" panose="020B0604030504040204" pitchFamily="50" charset="-128"/>
                        <a:ea typeface="Meiryo UI" panose="020B0604030504040204" pitchFamily="50" charset="-128"/>
                      </a:endParaRPr>
                    </a:p>
                  </a:txBody>
                  <a:tcPr/>
                </a:tc>
                <a:tc>
                  <a:txBody>
                    <a:bodyPr/>
                    <a:lstStyle/>
                    <a:p>
                      <a:r>
                        <a:rPr kumimoji="1" lang="ja-JP" altLang="en-US" sz="900" dirty="0">
                          <a:latin typeface="Meiryo UI" panose="020B0604030504040204" pitchFamily="50" charset="-128"/>
                          <a:ea typeface="Meiryo UI" panose="020B0604030504040204" pitchFamily="50" charset="-128"/>
                        </a:rPr>
                        <a:t>インパクト</a:t>
                      </a:r>
                      <a:r>
                        <a:rPr kumimoji="1" lang="en-US" altLang="ja-JP" sz="900" dirty="0">
                          <a:latin typeface="Meiryo UI" panose="020B0604030504040204" pitchFamily="50" charset="-128"/>
                          <a:ea typeface="Meiryo UI" panose="020B0604030504040204" pitchFamily="50" charset="-128"/>
                        </a:rPr>
                        <a:t>×</a:t>
                      </a:r>
                      <a:r>
                        <a:rPr kumimoji="1" lang="ja-JP" altLang="en-US" sz="900" dirty="0">
                          <a:latin typeface="Meiryo UI" panose="020B0604030504040204" pitchFamily="50" charset="-128"/>
                          <a:ea typeface="Meiryo UI" panose="020B0604030504040204" pitchFamily="50" charset="-128"/>
                        </a:rPr>
                        <a:t>発生率</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dirty="0">
                          <a:latin typeface="Meiryo UI" panose="020B0604030504040204" pitchFamily="50" charset="-128"/>
                          <a:ea typeface="Meiryo UI" panose="020B0604030504040204" pitchFamily="50" charset="-128"/>
                        </a:rPr>
                        <a:t>コンティンジェンシー計上</a:t>
                      </a:r>
                    </a:p>
                  </a:txBody>
                  <a:tcPr/>
                </a:tc>
                <a:extLst>
                  <a:ext uri="{0D108BD9-81ED-4DB2-BD59-A6C34878D82A}">
                    <a16:rowId xmlns:a16="http://schemas.microsoft.com/office/drawing/2014/main" val="2641245551"/>
                  </a:ext>
                </a:extLst>
              </a:tr>
            </a:tbl>
          </a:graphicData>
        </a:graphic>
      </p:graphicFrame>
      <p:sp>
        <p:nvSpPr>
          <p:cNvPr id="130" name="テキスト ボックス 129">
            <a:extLst>
              <a:ext uri="{FF2B5EF4-FFF2-40B4-BE49-F238E27FC236}">
                <a16:creationId xmlns:a16="http://schemas.microsoft.com/office/drawing/2014/main" id="{8BCEF42E-EE79-36FE-9FD7-8F37DEB9CA9D}"/>
              </a:ext>
            </a:extLst>
          </p:cNvPr>
          <p:cNvSpPr txBox="1"/>
          <p:nvPr/>
        </p:nvSpPr>
        <p:spPr>
          <a:xfrm>
            <a:off x="295378" y="4760511"/>
            <a:ext cx="6033396" cy="461665"/>
          </a:xfrm>
          <a:prstGeom prst="rect">
            <a:avLst/>
          </a:prstGeom>
          <a:noFill/>
        </p:spPr>
        <p:txBody>
          <a:bodyPr wrap="square" rtlCol="0">
            <a:spAutoFit/>
          </a:bodyPr>
          <a:lstStyle/>
          <a:p>
            <a:r>
              <a:rPr lang="ja-JP" altLang="en-US" sz="1200" dirty="0">
                <a:latin typeface="Meiryo UI" panose="020B0604030504040204" pitchFamily="50" charset="-128"/>
                <a:ea typeface="Meiryo UI" panose="020B0604030504040204" pitchFamily="50" charset="-128"/>
              </a:rPr>
              <a:t>想定できるリスクは洗い出し、対応策をコスト化する。</a:t>
            </a:r>
            <a:endParaRPr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未知のリスクはコンティンジェンシー（</a:t>
            </a:r>
            <a:r>
              <a:rPr kumimoji="1" lang="en-US" altLang="ja-JP" sz="1200" dirty="0">
                <a:latin typeface="Meiryo UI" panose="020B0604030504040204" pitchFamily="50" charset="-128"/>
                <a:ea typeface="Meiryo UI" panose="020B0604030504040204" pitchFamily="50" charset="-128"/>
              </a:rPr>
              <a:t>5</a:t>
            </a:r>
            <a:r>
              <a:rPr kumimoji="1" lang="ja-JP" altLang="en-US" sz="1200" dirty="0">
                <a:latin typeface="Meiryo UI" panose="020B0604030504040204" pitchFamily="50" charset="-128"/>
                <a:ea typeface="Meiryo UI" panose="020B0604030504040204" pitchFamily="50" charset="-128"/>
              </a:rPr>
              <a:t>～</a:t>
            </a:r>
            <a:r>
              <a:rPr kumimoji="1" lang="en-US" altLang="ja-JP" sz="1200" dirty="0">
                <a:latin typeface="Meiryo UI" panose="020B0604030504040204" pitchFamily="50" charset="-128"/>
                <a:ea typeface="Meiryo UI" panose="020B0604030504040204" pitchFamily="50" charset="-128"/>
              </a:rPr>
              <a:t>25</a:t>
            </a:r>
            <a:r>
              <a:rPr kumimoji="1" lang="ja-JP" altLang="en-US" sz="1200" dirty="0">
                <a:latin typeface="Meiryo UI" panose="020B0604030504040204" pitchFamily="50" charset="-128"/>
                <a:ea typeface="Meiryo UI" panose="020B0604030504040204" pitchFamily="50" charset="-128"/>
              </a:rPr>
              <a:t>％）としてコストに上積みする。</a:t>
            </a:r>
          </a:p>
        </p:txBody>
      </p:sp>
      <p:sp>
        <p:nvSpPr>
          <p:cNvPr id="2" name="テキスト ボックス 1">
            <a:extLst>
              <a:ext uri="{FF2B5EF4-FFF2-40B4-BE49-F238E27FC236}">
                <a16:creationId xmlns:a16="http://schemas.microsoft.com/office/drawing/2014/main" id="{3586EF6C-8302-2679-1FF7-9E4E8B6809FF}"/>
              </a:ext>
            </a:extLst>
          </p:cNvPr>
          <p:cNvSpPr txBox="1"/>
          <p:nvPr/>
        </p:nvSpPr>
        <p:spPr>
          <a:xfrm>
            <a:off x="1614107" y="1913221"/>
            <a:ext cx="472612" cy="246221"/>
          </a:xfrm>
          <a:prstGeom prst="rect">
            <a:avLst/>
          </a:prstGeom>
          <a:noFill/>
        </p:spPr>
        <p:txBody>
          <a:bodyPr wrap="square" rtlCol="0">
            <a:spAutoFit/>
          </a:bodyPr>
          <a:lstStyle/>
          <a:p>
            <a:r>
              <a:rPr kumimoji="1" lang="en-US" altLang="ja-JP" sz="1000" dirty="0">
                <a:latin typeface="Meiryo UI" panose="020B0604030504040204" pitchFamily="50" charset="-128"/>
                <a:ea typeface="Meiryo UI" panose="020B0604030504040204" pitchFamily="50" charset="-128"/>
              </a:rPr>
              <a:t>‐</a:t>
            </a:r>
            <a:r>
              <a:rPr kumimoji="1" lang="ja-JP" altLang="en-US" sz="1000" dirty="0">
                <a:latin typeface="Meiryo UI" panose="020B0604030504040204" pitchFamily="50" charset="-128"/>
                <a:ea typeface="Meiryo UI" panose="020B0604030504040204" pitchFamily="50" charset="-128"/>
              </a:rPr>
              <a:t>例</a:t>
            </a:r>
            <a:r>
              <a:rPr kumimoji="1" lang="en-US" altLang="ja-JP" sz="1000" dirty="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p:txBody>
      </p:sp>
      <p:sp>
        <p:nvSpPr>
          <p:cNvPr id="4" name="テキスト ボックス 3">
            <a:extLst>
              <a:ext uri="{FF2B5EF4-FFF2-40B4-BE49-F238E27FC236}">
                <a16:creationId xmlns:a16="http://schemas.microsoft.com/office/drawing/2014/main" id="{609B9A3D-220B-7052-8C33-39D0AA22C007}"/>
              </a:ext>
            </a:extLst>
          </p:cNvPr>
          <p:cNvSpPr txBox="1"/>
          <p:nvPr/>
        </p:nvSpPr>
        <p:spPr>
          <a:xfrm>
            <a:off x="6662392" y="1973407"/>
            <a:ext cx="472612" cy="246221"/>
          </a:xfrm>
          <a:prstGeom prst="rect">
            <a:avLst/>
          </a:prstGeom>
          <a:noFill/>
        </p:spPr>
        <p:txBody>
          <a:bodyPr wrap="square" rtlCol="0">
            <a:spAutoFit/>
          </a:bodyPr>
          <a:lstStyle/>
          <a:p>
            <a:r>
              <a:rPr kumimoji="1" lang="en-US" altLang="ja-JP" sz="1000" dirty="0">
                <a:latin typeface="Meiryo UI" panose="020B0604030504040204" pitchFamily="50" charset="-128"/>
                <a:ea typeface="Meiryo UI" panose="020B0604030504040204" pitchFamily="50" charset="-128"/>
              </a:rPr>
              <a:t>‐</a:t>
            </a:r>
            <a:r>
              <a:rPr kumimoji="1" lang="ja-JP" altLang="en-US" sz="1000" dirty="0">
                <a:latin typeface="Meiryo UI" panose="020B0604030504040204" pitchFamily="50" charset="-128"/>
                <a:ea typeface="Meiryo UI" panose="020B0604030504040204" pitchFamily="50" charset="-128"/>
              </a:rPr>
              <a:t>例</a:t>
            </a:r>
            <a:r>
              <a:rPr kumimoji="1" lang="en-US" altLang="ja-JP" sz="1000" dirty="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p:txBody>
      </p:sp>
      <p:sp>
        <p:nvSpPr>
          <p:cNvPr id="9" name="テキスト ボックス 8">
            <a:extLst>
              <a:ext uri="{FF2B5EF4-FFF2-40B4-BE49-F238E27FC236}">
                <a16:creationId xmlns:a16="http://schemas.microsoft.com/office/drawing/2014/main" id="{9652C896-7B6E-8611-35C5-661322A2E254}"/>
              </a:ext>
            </a:extLst>
          </p:cNvPr>
          <p:cNvSpPr txBox="1"/>
          <p:nvPr/>
        </p:nvSpPr>
        <p:spPr>
          <a:xfrm>
            <a:off x="5786220" y="4975168"/>
            <a:ext cx="472612" cy="246221"/>
          </a:xfrm>
          <a:prstGeom prst="rect">
            <a:avLst/>
          </a:prstGeom>
          <a:noFill/>
        </p:spPr>
        <p:txBody>
          <a:bodyPr wrap="square" rtlCol="0">
            <a:spAutoFit/>
          </a:bodyPr>
          <a:lstStyle/>
          <a:p>
            <a:r>
              <a:rPr kumimoji="1" lang="en-US" altLang="ja-JP" sz="1000" dirty="0">
                <a:latin typeface="Meiryo UI" panose="020B0604030504040204" pitchFamily="50" charset="-128"/>
                <a:ea typeface="Meiryo UI" panose="020B0604030504040204" pitchFamily="50" charset="-128"/>
              </a:rPr>
              <a:t>‐</a:t>
            </a:r>
            <a:r>
              <a:rPr kumimoji="1" lang="ja-JP" altLang="en-US" sz="1000" dirty="0">
                <a:latin typeface="Meiryo UI" panose="020B0604030504040204" pitchFamily="50" charset="-128"/>
                <a:ea typeface="Meiryo UI" panose="020B0604030504040204" pitchFamily="50" charset="-128"/>
              </a:rPr>
              <a:t>例</a:t>
            </a:r>
            <a:r>
              <a:rPr kumimoji="1" lang="en-US" altLang="ja-JP" sz="1000" dirty="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p:txBody>
      </p:sp>
      <p:sp>
        <p:nvSpPr>
          <p:cNvPr id="16" name="テキスト ボックス 15">
            <a:extLst>
              <a:ext uri="{FF2B5EF4-FFF2-40B4-BE49-F238E27FC236}">
                <a16:creationId xmlns:a16="http://schemas.microsoft.com/office/drawing/2014/main" id="{12404DDD-54EB-C199-A346-1C9C9EFC4CB6}"/>
              </a:ext>
            </a:extLst>
          </p:cNvPr>
          <p:cNvSpPr txBox="1"/>
          <p:nvPr/>
        </p:nvSpPr>
        <p:spPr>
          <a:xfrm>
            <a:off x="11468980" y="1995783"/>
            <a:ext cx="472612" cy="246221"/>
          </a:xfrm>
          <a:prstGeom prst="rect">
            <a:avLst/>
          </a:prstGeom>
          <a:noFill/>
        </p:spPr>
        <p:txBody>
          <a:bodyPr wrap="square" rtlCol="0">
            <a:spAutoFit/>
          </a:bodyPr>
          <a:lstStyle/>
          <a:p>
            <a:r>
              <a:rPr kumimoji="1" lang="en-US" altLang="ja-JP" sz="1000" dirty="0">
                <a:latin typeface="Meiryo UI" panose="020B0604030504040204" pitchFamily="50" charset="-128"/>
                <a:ea typeface="Meiryo UI" panose="020B0604030504040204" pitchFamily="50" charset="-128"/>
              </a:rPr>
              <a:t>‐</a:t>
            </a:r>
            <a:r>
              <a:rPr kumimoji="1" lang="ja-JP" altLang="en-US" sz="1000" dirty="0">
                <a:latin typeface="Meiryo UI" panose="020B0604030504040204" pitchFamily="50" charset="-128"/>
                <a:ea typeface="Meiryo UI" panose="020B0604030504040204" pitchFamily="50" charset="-128"/>
              </a:rPr>
              <a:t>例</a:t>
            </a:r>
            <a:r>
              <a:rPr kumimoji="1" lang="en-US" altLang="ja-JP" sz="1000" dirty="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p:txBody>
      </p:sp>
      <p:sp>
        <p:nvSpPr>
          <p:cNvPr id="18" name="テキスト ボックス 17">
            <a:extLst>
              <a:ext uri="{FF2B5EF4-FFF2-40B4-BE49-F238E27FC236}">
                <a16:creationId xmlns:a16="http://schemas.microsoft.com/office/drawing/2014/main" id="{066F6AEF-D66A-D622-6831-004DFECEE0E9}"/>
              </a:ext>
            </a:extLst>
          </p:cNvPr>
          <p:cNvSpPr txBox="1"/>
          <p:nvPr/>
        </p:nvSpPr>
        <p:spPr>
          <a:xfrm>
            <a:off x="9123467" y="5443631"/>
            <a:ext cx="472612" cy="246221"/>
          </a:xfrm>
          <a:prstGeom prst="rect">
            <a:avLst/>
          </a:prstGeom>
          <a:noFill/>
        </p:spPr>
        <p:txBody>
          <a:bodyPr wrap="square" rtlCol="0">
            <a:spAutoFit/>
          </a:bodyPr>
          <a:lstStyle/>
          <a:p>
            <a:r>
              <a:rPr kumimoji="1" lang="en-US" altLang="ja-JP" sz="1000" dirty="0">
                <a:latin typeface="Meiryo UI" panose="020B0604030504040204" pitchFamily="50" charset="-128"/>
                <a:ea typeface="Meiryo UI" panose="020B0604030504040204" pitchFamily="50" charset="-128"/>
              </a:rPr>
              <a:t>‐</a:t>
            </a:r>
            <a:r>
              <a:rPr kumimoji="1" lang="ja-JP" altLang="en-US" sz="1000" dirty="0">
                <a:latin typeface="Meiryo UI" panose="020B0604030504040204" pitchFamily="50" charset="-128"/>
                <a:ea typeface="Meiryo UI" panose="020B0604030504040204" pitchFamily="50" charset="-128"/>
              </a:rPr>
              <a:t>例</a:t>
            </a:r>
            <a:r>
              <a:rPr kumimoji="1" lang="en-US" altLang="ja-JP" sz="1000" dirty="0">
                <a:latin typeface="Meiryo UI" panose="020B0604030504040204" pitchFamily="50" charset="-128"/>
                <a:ea typeface="Meiryo UI" panose="020B0604030504040204" pitchFamily="50" charset="-128"/>
              </a:rPr>
              <a:t>‐</a:t>
            </a:r>
            <a:endParaRPr kumimoji="1" lang="ja-JP" altLang="en-US" sz="1000" dirty="0">
              <a:latin typeface="Meiryo UI" panose="020B0604030504040204" pitchFamily="50" charset="-128"/>
              <a:ea typeface="Meiryo UI" panose="020B0604030504040204" pitchFamily="50" charset="-128"/>
            </a:endParaRPr>
          </a:p>
        </p:txBody>
      </p:sp>
      <p:sp>
        <p:nvSpPr>
          <p:cNvPr id="23" name="テキスト ボックス 22">
            <a:extLst>
              <a:ext uri="{FF2B5EF4-FFF2-40B4-BE49-F238E27FC236}">
                <a16:creationId xmlns:a16="http://schemas.microsoft.com/office/drawing/2014/main" id="{27B93522-8FB6-3120-101D-FD7F8F9DD49C}"/>
              </a:ext>
            </a:extLst>
          </p:cNvPr>
          <p:cNvSpPr txBox="1"/>
          <p:nvPr/>
        </p:nvSpPr>
        <p:spPr>
          <a:xfrm>
            <a:off x="3379102" y="1992220"/>
            <a:ext cx="2810716" cy="276999"/>
          </a:xfrm>
          <a:prstGeom prst="rect">
            <a:avLst/>
          </a:prstGeom>
          <a:noFill/>
        </p:spPr>
        <p:txBody>
          <a:bodyPr wrap="square" rtlCol="0">
            <a:spAutoFit/>
          </a:bodyPr>
          <a:lstStyle/>
          <a:p>
            <a:r>
              <a:rPr kumimoji="1" lang="en-US" altLang="ja-JP" sz="1200" dirty="0">
                <a:latin typeface="Meiryo UI" panose="020B0604030504040204" pitchFamily="50" charset="-128"/>
                <a:ea typeface="Meiryo UI" panose="020B0604030504040204" pitchFamily="50" charset="-128"/>
              </a:rPr>
              <a:t>WBS</a:t>
            </a:r>
            <a:r>
              <a:rPr kumimoji="1" lang="ja-JP" altLang="en-US" sz="1200" dirty="0">
                <a:latin typeface="Meiryo UI" panose="020B0604030504040204" pitchFamily="50" charset="-128"/>
                <a:ea typeface="Meiryo UI" panose="020B0604030504040204" pitchFamily="50" charset="-128"/>
              </a:rPr>
              <a:t>：</a:t>
            </a:r>
            <a:r>
              <a:rPr lang="en-US" altLang="ja-JP" sz="1200" dirty="0">
                <a:latin typeface="Meiryo UI" panose="020B0604030504040204" pitchFamily="50" charset="-128"/>
                <a:ea typeface="Meiryo UI" panose="020B0604030504040204" pitchFamily="50" charset="-128"/>
              </a:rPr>
              <a:t>Work Breakdown Structure</a:t>
            </a:r>
            <a:endParaRPr kumimoji="1" lang="ja-JP" altLang="en-US" sz="1200" dirty="0">
              <a:latin typeface="Meiryo UI" panose="020B0604030504040204" pitchFamily="50" charset="-128"/>
              <a:ea typeface="Meiryo UI" panose="020B0604030504040204" pitchFamily="50" charset="-128"/>
            </a:endParaRPr>
          </a:p>
        </p:txBody>
      </p:sp>
      <p:sp>
        <p:nvSpPr>
          <p:cNvPr id="30" name="スライド番号プレースホルダー 29">
            <a:extLst>
              <a:ext uri="{FF2B5EF4-FFF2-40B4-BE49-F238E27FC236}">
                <a16:creationId xmlns:a16="http://schemas.microsoft.com/office/drawing/2014/main" id="{E539B44F-4D85-4B89-8A92-68C935E858B2}"/>
              </a:ext>
            </a:extLst>
          </p:cNvPr>
          <p:cNvSpPr>
            <a:spLocks noGrp="1"/>
          </p:cNvSpPr>
          <p:nvPr>
            <p:ph type="sldNum" sz="quarter" idx="12"/>
          </p:nvPr>
        </p:nvSpPr>
        <p:spPr/>
        <p:txBody>
          <a:bodyPr/>
          <a:lstStyle/>
          <a:p>
            <a:fld id="{2977F5E9-0479-47A0-9E51-109E0858BCF2}" type="slidenum">
              <a:rPr kumimoji="1" lang="ja-JP" altLang="en-US" smtClean="0"/>
              <a:t>27</a:t>
            </a:fld>
            <a:endParaRPr kumimoji="1" lang="ja-JP" altLang="en-US"/>
          </a:p>
        </p:txBody>
      </p:sp>
    </p:spTree>
    <p:extLst>
      <p:ext uri="{BB962C8B-B14F-4D97-AF65-F5344CB8AC3E}">
        <p14:creationId xmlns:p14="http://schemas.microsoft.com/office/powerpoint/2010/main" val="30410409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963E0480-4E6C-4DEB-07BB-1C7251F0E989}"/>
              </a:ext>
            </a:extLst>
          </p:cNvPr>
          <p:cNvSpPr>
            <a:spLocks noGrp="1"/>
          </p:cNvSpPr>
          <p:nvPr>
            <p:ph type="title"/>
          </p:nvPr>
        </p:nvSpPr>
        <p:spPr/>
        <p:txBody>
          <a:bodyPr>
            <a:normAutofit/>
          </a:bodyPr>
          <a:lstStyle/>
          <a:p>
            <a:r>
              <a:rPr lang="en-US" altLang="ja-JP" b="1" dirty="0"/>
              <a:t>SI</a:t>
            </a:r>
            <a:r>
              <a:rPr lang="ja-JP" altLang="en-US" b="1" dirty="0"/>
              <a:t>ベンダーが提案時に受ける</a:t>
            </a:r>
            <a:r>
              <a:rPr lang="en-US" altLang="ja-JP" b="1" dirty="0"/>
              <a:t>QA</a:t>
            </a:r>
            <a:r>
              <a:rPr lang="ja-JP" altLang="en-US" b="1" dirty="0"/>
              <a:t>レビュー（例）</a:t>
            </a:r>
          </a:p>
        </p:txBody>
      </p:sp>
      <p:sp>
        <p:nvSpPr>
          <p:cNvPr id="5" name="テキスト プレースホルダー 4">
            <a:extLst>
              <a:ext uri="{FF2B5EF4-FFF2-40B4-BE49-F238E27FC236}">
                <a16:creationId xmlns:a16="http://schemas.microsoft.com/office/drawing/2014/main" id="{FB21B7C4-2A31-2CBA-7339-1F6E11116C83}"/>
              </a:ext>
            </a:extLst>
          </p:cNvPr>
          <p:cNvSpPr>
            <a:spLocks noGrp="1"/>
          </p:cNvSpPr>
          <p:nvPr>
            <p:ph type="body" sz="quarter" idx="13"/>
          </p:nvPr>
        </p:nvSpPr>
        <p:spPr/>
        <p:txBody>
          <a:bodyPr/>
          <a:lstStyle/>
          <a:p>
            <a:r>
              <a:rPr lang="en-US" altLang="ja-JP" dirty="0"/>
              <a:t>Appendix</a:t>
            </a:r>
          </a:p>
        </p:txBody>
      </p:sp>
      <p:graphicFrame>
        <p:nvGraphicFramePr>
          <p:cNvPr id="4" name="表 4">
            <a:extLst>
              <a:ext uri="{FF2B5EF4-FFF2-40B4-BE49-F238E27FC236}">
                <a16:creationId xmlns:a16="http://schemas.microsoft.com/office/drawing/2014/main" id="{DF302830-ACAD-2BE1-BEB5-C09391D79C26}"/>
              </a:ext>
            </a:extLst>
          </p:cNvPr>
          <p:cNvGraphicFramePr>
            <a:graphicFrameLocks noGrp="1"/>
          </p:cNvGraphicFramePr>
          <p:nvPr/>
        </p:nvGraphicFramePr>
        <p:xfrm>
          <a:off x="253388" y="1264736"/>
          <a:ext cx="11404314" cy="5394960"/>
        </p:xfrm>
        <a:graphic>
          <a:graphicData uri="http://schemas.openxmlformats.org/drawingml/2006/table">
            <a:tbl>
              <a:tblPr firstRow="1" bandRow="1">
                <a:tableStyleId>{5940675A-B579-460E-94D1-54222C63F5DA}</a:tableStyleId>
              </a:tblPr>
              <a:tblGrid>
                <a:gridCol w="2406028">
                  <a:extLst>
                    <a:ext uri="{9D8B030D-6E8A-4147-A177-3AD203B41FA5}">
                      <a16:colId xmlns:a16="http://schemas.microsoft.com/office/drawing/2014/main" val="2785434149"/>
                    </a:ext>
                  </a:extLst>
                </a:gridCol>
                <a:gridCol w="5401550">
                  <a:extLst>
                    <a:ext uri="{9D8B030D-6E8A-4147-A177-3AD203B41FA5}">
                      <a16:colId xmlns:a16="http://schemas.microsoft.com/office/drawing/2014/main" val="2117594016"/>
                    </a:ext>
                  </a:extLst>
                </a:gridCol>
                <a:gridCol w="3596736">
                  <a:extLst>
                    <a:ext uri="{9D8B030D-6E8A-4147-A177-3AD203B41FA5}">
                      <a16:colId xmlns:a16="http://schemas.microsoft.com/office/drawing/2014/main" val="412399307"/>
                    </a:ext>
                  </a:extLst>
                </a:gridCol>
              </a:tblGrid>
              <a:tr h="242941">
                <a:tc>
                  <a:txBody>
                    <a:bodyPr/>
                    <a:lstStyle/>
                    <a:p>
                      <a:r>
                        <a:rPr kumimoji="1" lang="ja-JP" altLang="en-US" sz="1200" dirty="0">
                          <a:latin typeface="Meiryo UI" panose="020B0604030504040204" pitchFamily="50" charset="-128"/>
                          <a:ea typeface="Meiryo UI" panose="020B0604030504040204" pitchFamily="50" charset="-128"/>
                        </a:rPr>
                        <a:t>記載内容</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latin typeface="Meiryo UI" panose="020B0604030504040204" pitchFamily="50" charset="-128"/>
                          <a:ea typeface="Meiryo UI" panose="020B0604030504040204" pitchFamily="50" charset="-128"/>
                        </a:rPr>
                        <a:t>QA</a:t>
                      </a:r>
                      <a:r>
                        <a:rPr kumimoji="1" lang="ja-JP" altLang="en-US" sz="1200" dirty="0">
                          <a:latin typeface="Meiryo UI" panose="020B0604030504040204" pitchFamily="50" charset="-128"/>
                          <a:ea typeface="Meiryo UI" panose="020B0604030504040204" pitchFamily="50" charset="-128"/>
                        </a:rPr>
                        <a:t>レビュー</a:t>
                      </a:r>
                      <a:r>
                        <a:rPr kumimoji="1" lang="en-US" altLang="ja-JP" sz="1200" dirty="0">
                          <a:latin typeface="Meiryo UI" panose="020B0604030504040204" pitchFamily="50" charset="-128"/>
                          <a:ea typeface="Meiryo UI" panose="020B0604030504040204" pitchFamily="50" charset="-128"/>
                        </a:rPr>
                        <a:t>(Quality Assurance Review</a:t>
                      </a:r>
                      <a:r>
                        <a:rPr lang="en-US" altLang="ja-JP" sz="1200" dirty="0">
                          <a:latin typeface="Meiryo UI" panose="020B0604030504040204" pitchFamily="50" charset="-128"/>
                          <a:ea typeface="Meiryo UI" panose="020B0604030504040204" pitchFamily="50" charset="-128"/>
                        </a:rPr>
                        <a:t>)</a:t>
                      </a:r>
                      <a:r>
                        <a:rPr kumimoji="1" lang="ja-JP" altLang="en-US" sz="1200" dirty="0">
                          <a:latin typeface="Meiryo UI" panose="020B0604030504040204" pitchFamily="50" charset="-128"/>
                          <a:ea typeface="Meiryo UI" panose="020B0604030504040204" pitchFamily="50" charset="-128"/>
                        </a:rPr>
                        <a:t> 視点</a:t>
                      </a:r>
                    </a:p>
                  </a:txBody>
                  <a:tcPr/>
                </a:tc>
                <a:tc>
                  <a:txBody>
                    <a:bodyPr/>
                    <a:lstStyle/>
                    <a:p>
                      <a:r>
                        <a:rPr kumimoji="1" lang="ja-JP" altLang="en-US" sz="1200" dirty="0">
                          <a:latin typeface="Meiryo UI" panose="020B0604030504040204" pitchFamily="50" charset="-128"/>
                          <a:ea typeface="Meiryo UI" panose="020B0604030504040204" pitchFamily="50" charset="-128"/>
                        </a:rPr>
                        <a:t>備考</a:t>
                      </a:r>
                    </a:p>
                  </a:txBody>
                  <a:tcPr/>
                </a:tc>
                <a:extLst>
                  <a:ext uri="{0D108BD9-81ED-4DB2-BD59-A6C34878D82A}">
                    <a16:rowId xmlns:a16="http://schemas.microsoft.com/office/drawing/2014/main" val="4109552309"/>
                  </a:ext>
                </a:extLst>
              </a:tr>
              <a:tr h="264595">
                <a:tc>
                  <a:txBody>
                    <a:bodyPr/>
                    <a:lstStyle/>
                    <a:p>
                      <a:pPr algn="l" fontAlgn="ctr"/>
                      <a:r>
                        <a:rPr lang="ja-JP" altLang="en-US" sz="1200" b="0" i="0" u="none" strike="noStrike" dirty="0">
                          <a:solidFill>
                            <a:srgbClr val="000000"/>
                          </a:solidFill>
                          <a:effectLst/>
                          <a:latin typeface="Meiryo UI" panose="020B0604030504040204" pitchFamily="50" charset="-128"/>
                          <a:ea typeface="Meiryo UI" panose="020B0604030504040204" pitchFamily="50" charset="-128"/>
                        </a:rPr>
                        <a:t>システム導入する背景（課題）</a:t>
                      </a:r>
                    </a:p>
                  </a:txBody>
                  <a:tcPr marL="6350" marR="6350" marT="6350" marB="0" anchor="ctr"/>
                </a:tc>
                <a:tc>
                  <a:txBody>
                    <a:bodyPr/>
                    <a:lstStyle/>
                    <a:p>
                      <a:r>
                        <a:rPr kumimoji="1" lang="en-US" altLang="ja-JP" sz="1200" dirty="0">
                          <a:latin typeface="Meiryo UI" panose="020B0604030504040204" pitchFamily="50" charset="-128"/>
                          <a:ea typeface="Meiryo UI" panose="020B0604030504040204" pitchFamily="50" charset="-128"/>
                        </a:rPr>
                        <a:t>Pain</a:t>
                      </a:r>
                      <a:r>
                        <a:rPr kumimoji="1" lang="ja-JP" altLang="en-US" sz="1200" dirty="0">
                          <a:latin typeface="Meiryo UI" panose="020B0604030504040204" pitchFamily="50" charset="-128"/>
                          <a:ea typeface="Meiryo UI" panose="020B0604030504040204" pitchFamily="50" charset="-128"/>
                        </a:rPr>
                        <a:t>がこの</a:t>
                      </a:r>
                      <a:r>
                        <a:rPr kumimoji="1" lang="en-US" altLang="ja-JP" sz="1200" dirty="0">
                          <a:latin typeface="Meiryo UI" panose="020B0604030504040204" pitchFamily="50" charset="-128"/>
                          <a:ea typeface="Meiryo UI" panose="020B0604030504040204" pitchFamily="50" charset="-128"/>
                        </a:rPr>
                        <a:t>Solution</a:t>
                      </a:r>
                      <a:r>
                        <a:rPr kumimoji="1" lang="ja-JP" altLang="en-US" sz="1200" dirty="0">
                          <a:latin typeface="Meiryo UI" panose="020B0604030504040204" pitchFamily="50" charset="-128"/>
                          <a:ea typeface="Meiryo UI" panose="020B0604030504040204" pitchFamily="50" charset="-128"/>
                        </a:rPr>
                        <a:t>で解決するか確認します。</a:t>
                      </a:r>
                    </a:p>
                  </a:txBody>
                  <a:tcPr/>
                </a:tc>
                <a:tc>
                  <a:txBody>
                    <a:bodyPr/>
                    <a:lstStyle/>
                    <a:p>
                      <a:endParaRPr kumimoji="1" lang="ja-JP" altLang="en-US" sz="120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414156339"/>
                  </a:ext>
                </a:extLst>
              </a:tr>
              <a:tr h="264595">
                <a:tc>
                  <a:txBody>
                    <a:bodyPr/>
                    <a:lstStyle/>
                    <a:p>
                      <a:pPr algn="l" fontAlgn="ctr"/>
                      <a:r>
                        <a:rPr lang="ja-JP" altLang="en-US" sz="1200" b="0" i="0" u="none" strike="noStrike" dirty="0">
                          <a:solidFill>
                            <a:srgbClr val="000000"/>
                          </a:solidFill>
                          <a:effectLst/>
                          <a:latin typeface="Meiryo UI" panose="020B0604030504040204" pitchFamily="50" charset="-128"/>
                          <a:ea typeface="Meiryo UI" panose="020B0604030504040204" pitchFamily="50" charset="-128"/>
                        </a:rPr>
                        <a:t>想定される予算感</a:t>
                      </a: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予算感と提案金額のズレを確認します。</a:t>
                      </a:r>
                    </a:p>
                  </a:txBody>
                  <a:tcPr/>
                </a:tc>
                <a:tc>
                  <a:txBody>
                    <a:bodyPr/>
                    <a:lstStyle/>
                    <a:p>
                      <a:endParaRPr kumimoji="1" lang="ja-JP" altLang="en-US" sz="120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590927263"/>
                  </a:ext>
                </a:extLst>
              </a:tr>
              <a:tr h="326213">
                <a:tc>
                  <a:txBody>
                    <a:bodyPr/>
                    <a:lstStyle/>
                    <a:p>
                      <a:pPr algn="l" fontAlgn="ctr"/>
                      <a:r>
                        <a:rPr lang="ja-JP" altLang="en-US" sz="1200" b="0" i="0" u="none" strike="noStrike" dirty="0">
                          <a:solidFill>
                            <a:srgbClr val="000000"/>
                          </a:solidFill>
                          <a:effectLst/>
                          <a:latin typeface="Meiryo UI" panose="020B0604030504040204" pitchFamily="50" charset="-128"/>
                          <a:ea typeface="Meiryo UI" panose="020B0604030504040204" pitchFamily="50" charset="-128"/>
                        </a:rPr>
                        <a:t>ハードウェア構成図</a:t>
                      </a: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ハードウェアの構成にリスクはないか確認します。</a:t>
                      </a:r>
                      <a:endParaRPr kumimoji="1" lang="en-US" altLang="ja-JP" sz="1200" dirty="0">
                        <a:latin typeface="Meiryo UI" panose="020B0604030504040204" pitchFamily="50" charset="-128"/>
                        <a:ea typeface="Meiryo UI" panose="020B0604030504040204" pitchFamily="50" charset="-128"/>
                      </a:endParaRPr>
                    </a:p>
                  </a:txBody>
                  <a:tcPr/>
                </a:tc>
                <a:tc>
                  <a:txBody>
                    <a:bodyPr/>
                    <a:lstStyle/>
                    <a:p>
                      <a:r>
                        <a:rPr kumimoji="1" lang="ja-JP" altLang="en-US" sz="1200" dirty="0">
                          <a:latin typeface="Meiryo UI" panose="020B0604030504040204" pitchFamily="50" charset="-128"/>
                          <a:ea typeface="Meiryo UI" panose="020B0604030504040204" pitchFamily="50" charset="-128"/>
                        </a:rPr>
                        <a:t>必要に応じてハードウェア製品技術がレビューします。</a:t>
                      </a:r>
                      <a:endParaRPr kumimoji="1" lang="en-US" altLang="ja-JP" sz="1200" dirty="0">
                        <a:latin typeface="Meiryo UI" panose="020B0604030504040204" pitchFamily="50" charset="-128"/>
                        <a:ea typeface="Meiryo UI" panose="020B0604030504040204" pitchFamily="50" charset="-128"/>
                      </a:endParaRPr>
                    </a:p>
                    <a:p>
                      <a:r>
                        <a:rPr kumimoji="1" lang="en-US" altLang="ja-JP" sz="1200" dirty="0">
                          <a:latin typeface="Meiryo UI" panose="020B0604030504040204" pitchFamily="50" charset="-128"/>
                          <a:ea typeface="Meiryo UI" panose="020B0604030504040204" pitchFamily="50" charset="-128"/>
                        </a:rPr>
                        <a:t>PoC</a:t>
                      </a:r>
                      <a:r>
                        <a:rPr kumimoji="1" lang="ja-JP" altLang="en-US" sz="1200" dirty="0">
                          <a:latin typeface="Meiryo UI" panose="020B0604030504040204" pitchFamily="50" charset="-128"/>
                          <a:ea typeface="Meiryo UI" panose="020B0604030504040204" pitchFamily="50" charset="-128"/>
                        </a:rPr>
                        <a:t>の結果を求めらる場合もあります。</a:t>
                      </a:r>
                    </a:p>
                  </a:txBody>
                  <a:tcPr/>
                </a:tc>
                <a:extLst>
                  <a:ext uri="{0D108BD9-81ED-4DB2-BD59-A6C34878D82A}">
                    <a16:rowId xmlns:a16="http://schemas.microsoft.com/office/drawing/2014/main" val="3422489765"/>
                  </a:ext>
                </a:extLst>
              </a:tr>
              <a:tr h="326213">
                <a:tc>
                  <a:txBody>
                    <a:bodyPr/>
                    <a:lstStyle/>
                    <a:p>
                      <a:pPr algn="l" fontAlgn="ctr"/>
                      <a:r>
                        <a:rPr lang="ja-JP" altLang="en-US" sz="1200" b="0" i="0" u="none" strike="noStrike">
                          <a:solidFill>
                            <a:srgbClr val="000000"/>
                          </a:solidFill>
                          <a:effectLst/>
                          <a:latin typeface="Meiryo UI" panose="020B0604030504040204" pitchFamily="50" charset="-128"/>
                          <a:ea typeface="Meiryo UI" panose="020B0604030504040204" pitchFamily="50" charset="-128"/>
                        </a:rPr>
                        <a:t>ソフトウェア構成図</a:t>
                      </a: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ソフトウェアの構成にリスクはないか確認します。</a:t>
                      </a:r>
                    </a:p>
                  </a:txBody>
                  <a:tcPr/>
                </a:tc>
                <a:tc>
                  <a:txBody>
                    <a:bodyPr/>
                    <a:lstStyle/>
                    <a:p>
                      <a:r>
                        <a:rPr kumimoji="1" lang="ja-JP" altLang="en-US" sz="1200" dirty="0">
                          <a:latin typeface="Meiryo UI" panose="020B0604030504040204" pitchFamily="50" charset="-128"/>
                          <a:ea typeface="Meiryo UI" panose="020B0604030504040204" pitchFamily="50" charset="-128"/>
                        </a:rPr>
                        <a:t>必要に応じてソフトウェア製品技術がレビューします。</a:t>
                      </a:r>
                      <a:endParaRPr kumimoji="1" lang="en-US" altLang="ja-JP" sz="1200" dirty="0">
                        <a:latin typeface="Meiryo UI" panose="020B0604030504040204" pitchFamily="50" charset="-128"/>
                        <a:ea typeface="Meiryo UI" panose="020B0604030504040204" pitchFamily="50"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latin typeface="Meiryo UI" panose="020B0604030504040204" pitchFamily="50" charset="-128"/>
                          <a:ea typeface="Meiryo UI" panose="020B0604030504040204" pitchFamily="50" charset="-128"/>
                        </a:rPr>
                        <a:t>PoC</a:t>
                      </a:r>
                      <a:r>
                        <a:rPr kumimoji="1" lang="ja-JP" altLang="en-US" sz="1200" dirty="0">
                          <a:latin typeface="Meiryo UI" panose="020B0604030504040204" pitchFamily="50" charset="-128"/>
                          <a:ea typeface="Meiryo UI" panose="020B0604030504040204" pitchFamily="50" charset="-128"/>
                        </a:rPr>
                        <a:t>の結果を求めらる場合もあります。</a:t>
                      </a:r>
                    </a:p>
                  </a:txBody>
                  <a:tcPr/>
                </a:tc>
                <a:extLst>
                  <a:ext uri="{0D108BD9-81ED-4DB2-BD59-A6C34878D82A}">
                    <a16:rowId xmlns:a16="http://schemas.microsoft.com/office/drawing/2014/main" val="3193377062"/>
                  </a:ext>
                </a:extLst>
              </a:tr>
              <a:tr h="264595">
                <a:tc>
                  <a:txBody>
                    <a:bodyPr/>
                    <a:lstStyle/>
                    <a:p>
                      <a:pPr algn="l" fontAlgn="ctr"/>
                      <a:r>
                        <a:rPr lang="en-US" altLang="ja-JP" sz="1200" b="0" i="0" u="none" strike="noStrike" dirty="0">
                          <a:solidFill>
                            <a:srgbClr val="000000"/>
                          </a:solidFill>
                          <a:effectLst/>
                          <a:latin typeface="Meiryo UI" panose="020B0604030504040204" pitchFamily="50" charset="-128"/>
                          <a:ea typeface="Meiryo UI" panose="020B0604030504040204" pitchFamily="50" charset="-128"/>
                        </a:rPr>
                        <a:t>WBS</a:t>
                      </a:r>
                      <a:r>
                        <a:rPr lang="ja-JP" altLang="en-US" sz="1200" b="0" i="0" u="none" strike="noStrike" dirty="0">
                          <a:solidFill>
                            <a:srgbClr val="000000"/>
                          </a:solidFill>
                          <a:effectLst/>
                          <a:latin typeface="Meiryo UI" panose="020B0604030504040204" pitchFamily="50" charset="-128"/>
                          <a:ea typeface="Meiryo UI" panose="020B0604030504040204" pitchFamily="50" charset="-128"/>
                        </a:rPr>
                        <a:t>（全体と契約局面）</a:t>
                      </a: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全体の</a:t>
                      </a:r>
                      <a:r>
                        <a:rPr kumimoji="1" lang="en-US" altLang="ja-JP" sz="1200" dirty="0">
                          <a:latin typeface="Meiryo UI" panose="020B0604030504040204" pitchFamily="50" charset="-128"/>
                          <a:ea typeface="Meiryo UI" panose="020B0604030504040204" pitchFamily="50" charset="-128"/>
                        </a:rPr>
                        <a:t>WBS</a:t>
                      </a:r>
                      <a:r>
                        <a:rPr kumimoji="1" lang="ja-JP" altLang="en-US" sz="1200" dirty="0">
                          <a:latin typeface="Meiryo UI" panose="020B0604030504040204" pitchFamily="50" charset="-128"/>
                          <a:ea typeface="Meiryo UI" panose="020B0604030504040204" pitchFamily="50" charset="-128"/>
                        </a:rPr>
                        <a:t>はレベル３で、契約局面の</a:t>
                      </a:r>
                      <a:r>
                        <a:rPr kumimoji="1" lang="en-US" altLang="ja-JP" sz="1200" dirty="0">
                          <a:latin typeface="Meiryo UI" panose="020B0604030504040204" pitchFamily="50" charset="-128"/>
                          <a:ea typeface="Meiryo UI" panose="020B0604030504040204" pitchFamily="50" charset="-128"/>
                        </a:rPr>
                        <a:t>WBS</a:t>
                      </a:r>
                      <a:r>
                        <a:rPr kumimoji="1" lang="ja-JP" altLang="en-US" sz="1200" dirty="0">
                          <a:latin typeface="Meiryo UI" panose="020B0604030504040204" pitchFamily="50" charset="-128"/>
                          <a:ea typeface="Meiryo UI" panose="020B0604030504040204" pitchFamily="50" charset="-128"/>
                        </a:rPr>
                        <a:t>はレベル５が求められます。</a:t>
                      </a:r>
                    </a:p>
                  </a:txBody>
                  <a:tcPr/>
                </a:tc>
                <a:tc>
                  <a:txBody>
                    <a:bodyPr/>
                    <a:lstStyle/>
                    <a:p>
                      <a:r>
                        <a:rPr kumimoji="1" lang="ja-JP" altLang="en-US" sz="1200" dirty="0">
                          <a:latin typeface="Meiryo UI" panose="020B0604030504040204" pitchFamily="50" charset="-128"/>
                          <a:ea typeface="Meiryo UI" panose="020B0604030504040204" pitchFamily="50" charset="-128"/>
                        </a:rPr>
                        <a:t>レベル５ワークアイテムは、１週間程度。</a:t>
                      </a:r>
                    </a:p>
                  </a:txBody>
                  <a:tcPr/>
                </a:tc>
                <a:extLst>
                  <a:ext uri="{0D108BD9-81ED-4DB2-BD59-A6C34878D82A}">
                    <a16:rowId xmlns:a16="http://schemas.microsoft.com/office/drawing/2014/main" val="2218587635"/>
                  </a:ext>
                </a:extLst>
              </a:tr>
              <a:tr h="326213">
                <a:tc>
                  <a:txBody>
                    <a:bodyPr/>
                    <a:lstStyle/>
                    <a:p>
                      <a:pPr algn="l" fontAlgn="ctr"/>
                      <a:r>
                        <a:rPr lang="ja-JP" altLang="en-US" sz="1200" b="0" i="0" u="none" strike="noStrike" dirty="0">
                          <a:solidFill>
                            <a:srgbClr val="000000"/>
                          </a:solidFill>
                          <a:effectLst/>
                          <a:latin typeface="Meiryo UI" panose="020B0604030504040204" pitchFamily="50" charset="-128"/>
                          <a:ea typeface="Meiryo UI" panose="020B0604030504040204" pitchFamily="50" charset="-128"/>
                        </a:rPr>
                        <a:t>要件定義局面の成果物</a:t>
                      </a:r>
                    </a:p>
                  </a:txBody>
                  <a:tcPr marL="6350" marR="6350" marT="6350" marB="0" anchor="ctr"/>
                </a:tc>
                <a:tc>
                  <a:txBody>
                    <a:bodyPr/>
                    <a:lstStyle/>
                    <a:p>
                      <a:pPr marL="0" indent="0">
                        <a:buFont typeface="Arial" panose="020B0604020202020204" pitchFamily="34" charset="0"/>
                        <a:buNone/>
                      </a:pPr>
                      <a:r>
                        <a:rPr kumimoji="1" lang="ja-JP" altLang="en-US" sz="1200" dirty="0">
                          <a:latin typeface="Meiryo UI" panose="020B0604030504040204" pitchFamily="50" charset="-128"/>
                          <a:ea typeface="Meiryo UI" panose="020B0604030504040204" pitchFamily="50" charset="-128"/>
                        </a:rPr>
                        <a:t>要件定義局面の成果物と整合性が取れているかを確認します。</a:t>
                      </a:r>
                      <a:endParaRPr kumimoji="1" lang="en-US" altLang="ja-JP" sz="1200" dirty="0">
                        <a:latin typeface="Meiryo UI" panose="020B0604030504040204" pitchFamily="50" charset="-128"/>
                        <a:ea typeface="Meiryo UI" panose="020B0604030504040204" pitchFamily="50" charset="-128"/>
                      </a:endParaRPr>
                    </a:p>
                    <a:p>
                      <a:pPr marL="0" indent="0">
                        <a:buFont typeface="Arial" panose="020B0604020202020204" pitchFamily="34" charset="0"/>
                        <a:buNone/>
                      </a:pPr>
                      <a:r>
                        <a:rPr kumimoji="1" lang="ja-JP" altLang="en-US" sz="1200" dirty="0">
                          <a:latin typeface="Meiryo UI" panose="020B0604030504040204" pitchFamily="50" charset="-128"/>
                          <a:ea typeface="Meiryo UI" panose="020B0604030504040204" pitchFamily="50" charset="-128"/>
                        </a:rPr>
                        <a:t>自社で要件定義を行っていない場合にはリスクが上がります。</a:t>
                      </a:r>
                      <a:endParaRPr kumimoji="1" lang="en-US" altLang="ja-JP" sz="1200" dirty="0">
                        <a:latin typeface="Meiryo UI" panose="020B0604030504040204" pitchFamily="50" charset="-128"/>
                        <a:ea typeface="Meiryo UI" panose="020B0604030504040204" pitchFamily="50" charset="-128"/>
                      </a:endParaRPr>
                    </a:p>
                  </a:txBody>
                  <a:tcPr/>
                </a:tc>
                <a:tc>
                  <a:txBody>
                    <a:bodyPr/>
                    <a:lstStyle/>
                    <a:p>
                      <a:r>
                        <a:rPr kumimoji="1" lang="ja-JP" altLang="en-US" sz="1200" dirty="0">
                          <a:latin typeface="Meiryo UI" panose="020B0604030504040204" pitchFamily="50" charset="-128"/>
                          <a:ea typeface="Meiryo UI" panose="020B0604030504040204" pitchFamily="50" charset="-128"/>
                        </a:rPr>
                        <a:t>要件定義局面の主な成果物は、</a:t>
                      </a:r>
                      <a:r>
                        <a:rPr kumimoji="1" lang="en-US" altLang="ja-JP" sz="1200" dirty="0">
                          <a:latin typeface="Meiryo UI" panose="020B0604030504040204" pitchFamily="50" charset="-128"/>
                          <a:ea typeface="Meiryo UI" panose="020B0604030504040204" pitchFamily="50" charset="-128"/>
                        </a:rPr>
                        <a:t>DFD</a:t>
                      </a:r>
                      <a:r>
                        <a:rPr kumimoji="1" lang="ja-JP" altLang="en-US" sz="1200" dirty="0">
                          <a:latin typeface="Meiryo UI" panose="020B0604030504040204" pitchFamily="50" charset="-128"/>
                          <a:ea typeface="Meiryo UI" panose="020B0604030504040204" pitchFamily="50" charset="-128"/>
                        </a:rPr>
                        <a:t>，</a:t>
                      </a:r>
                      <a:r>
                        <a:rPr kumimoji="1" lang="en-US" altLang="ja-JP" sz="1200" dirty="0">
                          <a:latin typeface="Meiryo UI" panose="020B0604030504040204" pitchFamily="50" charset="-128"/>
                          <a:ea typeface="Meiryo UI" panose="020B0604030504040204" pitchFamily="50" charset="-128"/>
                        </a:rPr>
                        <a:t>ER</a:t>
                      </a:r>
                      <a:r>
                        <a:rPr kumimoji="1" lang="ja-JP" altLang="en-US" sz="1200" dirty="0">
                          <a:latin typeface="Meiryo UI" panose="020B0604030504040204" pitchFamily="50" charset="-128"/>
                          <a:ea typeface="Meiryo UI" panose="020B0604030504040204" pitchFamily="50" charset="-128"/>
                        </a:rPr>
                        <a:t>図，</a:t>
                      </a:r>
                      <a:r>
                        <a:rPr kumimoji="1" lang="en-US" altLang="ja-JP" sz="1200" dirty="0">
                          <a:latin typeface="Meiryo UI" panose="020B0604030504040204" pitchFamily="50" charset="-128"/>
                          <a:ea typeface="Meiryo UI" panose="020B0604030504040204" pitchFamily="50" charset="-128"/>
                        </a:rPr>
                        <a:t>IPO</a:t>
                      </a:r>
                      <a:r>
                        <a:rPr kumimoji="1" lang="ja-JP" altLang="en-US" sz="1200" dirty="0">
                          <a:latin typeface="Meiryo UI" panose="020B0604030504040204" pitchFamily="50" charset="-128"/>
                          <a:ea typeface="Meiryo UI" panose="020B0604030504040204" pitchFamily="50" charset="-128"/>
                        </a:rPr>
                        <a:t>，データストア記述，非機能要件など</a:t>
                      </a:r>
                    </a:p>
                  </a:txBody>
                  <a:tcPr/>
                </a:tc>
                <a:extLst>
                  <a:ext uri="{0D108BD9-81ED-4DB2-BD59-A6C34878D82A}">
                    <a16:rowId xmlns:a16="http://schemas.microsoft.com/office/drawing/2014/main" val="3533896348"/>
                  </a:ext>
                </a:extLst>
              </a:tr>
              <a:tr h="587183">
                <a:tc>
                  <a:txBody>
                    <a:bodyPr/>
                    <a:lstStyle/>
                    <a:p>
                      <a:pPr algn="l" fontAlgn="ctr"/>
                      <a:r>
                        <a:rPr lang="ja-JP" altLang="en-US" sz="1200" b="0" i="0" u="none" strike="noStrike" dirty="0">
                          <a:solidFill>
                            <a:srgbClr val="000000"/>
                          </a:solidFill>
                          <a:effectLst/>
                          <a:latin typeface="Meiryo UI" panose="020B0604030504040204" pitchFamily="50" charset="-128"/>
                          <a:ea typeface="Meiryo UI" panose="020B0604030504040204" pitchFamily="50" charset="-128"/>
                        </a:rPr>
                        <a:t>工数見積</a:t>
                      </a: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工数見積もりは、下記の３種類求められます</a:t>
                      </a:r>
                      <a:endParaRPr kumimoji="1" lang="en-US" altLang="ja-JP" sz="12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200" dirty="0">
                          <a:latin typeface="Meiryo UI" panose="020B0604030504040204" pitchFamily="50" charset="-128"/>
                          <a:ea typeface="Meiryo UI" panose="020B0604030504040204" pitchFamily="50" charset="-128"/>
                        </a:rPr>
                        <a:t>社内</a:t>
                      </a:r>
                      <a:r>
                        <a:rPr kumimoji="1" lang="en-US" altLang="ja-JP" sz="1200" dirty="0">
                          <a:latin typeface="Meiryo UI" panose="020B0604030504040204" pitchFamily="50" charset="-128"/>
                          <a:ea typeface="Meiryo UI" panose="020B0604030504040204" pitchFamily="50" charset="-128"/>
                        </a:rPr>
                        <a:t>Estimator</a:t>
                      </a:r>
                      <a:r>
                        <a:rPr kumimoji="1" lang="ja-JP" altLang="en-US" sz="1200" dirty="0">
                          <a:latin typeface="Meiryo UI" panose="020B0604030504040204" pitchFamily="50" charset="-128"/>
                          <a:ea typeface="Meiryo UI" panose="020B0604030504040204" pitchFamily="50" charset="-128"/>
                        </a:rPr>
                        <a:t>にて算出した結果</a:t>
                      </a:r>
                      <a:endParaRPr kumimoji="1" lang="en-US" altLang="ja-JP" sz="12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200" dirty="0">
                          <a:latin typeface="Meiryo UI" panose="020B0604030504040204" pitchFamily="50" charset="-128"/>
                          <a:ea typeface="Meiryo UI" panose="020B0604030504040204" pitchFamily="50" charset="-128"/>
                        </a:rPr>
                        <a:t>工数の積上（生産性と見積根拠を要説明）</a:t>
                      </a:r>
                      <a:endParaRPr kumimoji="1" lang="en-US" altLang="ja-JP" sz="1200" dirty="0">
                        <a:latin typeface="Meiryo UI" panose="020B0604030504040204" pitchFamily="50" charset="-128"/>
                        <a:ea typeface="Meiryo UI" panose="020B0604030504040204" pitchFamily="50" charset="-128"/>
                      </a:endParaRPr>
                    </a:p>
                    <a:p>
                      <a:pPr marL="171450" indent="-171450">
                        <a:buFont typeface="Arial" panose="020B0604020202020204" pitchFamily="34" charset="0"/>
                        <a:buChar char="•"/>
                      </a:pPr>
                      <a:r>
                        <a:rPr kumimoji="1" lang="ja-JP" altLang="en-US" sz="1200" dirty="0">
                          <a:latin typeface="Meiryo UI" panose="020B0604030504040204" pitchFamily="50" charset="-128"/>
                          <a:ea typeface="Meiryo UI" panose="020B0604030504040204" pitchFamily="50" charset="-128"/>
                        </a:rPr>
                        <a:t>類似プロジェクト工数</a:t>
                      </a:r>
                      <a:endParaRPr kumimoji="1" lang="en-US" altLang="ja-JP" sz="1200" dirty="0">
                        <a:latin typeface="Meiryo UI" panose="020B0604030504040204" pitchFamily="50" charset="-128"/>
                        <a:ea typeface="Meiryo UI" panose="020B0604030504040204" pitchFamily="50" charset="-128"/>
                      </a:endParaRPr>
                    </a:p>
                  </a:txBody>
                  <a:tcPr/>
                </a:tc>
                <a:tc>
                  <a:txBody>
                    <a:bodyPr/>
                    <a:lstStyle/>
                    <a:p>
                      <a:r>
                        <a:rPr kumimoji="1" lang="ja-JP" altLang="en-US" sz="1200" dirty="0">
                          <a:latin typeface="Meiryo UI" panose="020B0604030504040204" pitchFamily="50" charset="-128"/>
                          <a:ea typeface="Meiryo UI" panose="020B0604030504040204" pitchFamily="50" charset="-128"/>
                        </a:rPr>
                        <a:t>長期に渡るプロジェクトの場合は、社員のプロモーションの反映や物価上昇係数を乗せることもあります。</a:t>
                      </a:r>
                    </a:p>
                    <a:p>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809845798"/>
                  </a:ext>
                </a:extLst>
              </a:tr>
              <a:tr h="264595">
                <a:tc>
                  <a:txBody>
                    <a:bodyPr/>
                    <a:lstStyle/>
                    <a:p>
                      <a:pPr algn="l" fontAlgn="ctr"/>
                      <a:r>
                        <a:rPr lang="ja-JP" altLang="en-US" sz="1200" b="0" i="0" u="none" strike="noStrike" dirty="0">
                          <a:solidFill>
                            <a:srgbClr val="000000"/>
                          </a:solidFill>
                          <a:effectLst/>
                          <a:latin typeface="Meiryo UI" panose="020B0604030504040204" pitchFamily="50" charset="-128"/>
                          <a:ea typeface="Meiryo UI" panose="020B0604030504040204" pitchFamily="50" charset="-128"/>
                        </a:rPr>
                        <a:t>要員計画</a:t>
                      </a: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局面ごとに積み上げた工数を要員計画として展開し、現実性を評価します。</a:t>
                      </a:r>
                    </a:p>
                  </a:txBody>
                  <a:tcPr/>
                </a:tc>
                <a:tc>
                  <a:txBody>
                    <a:bodyPr/>
                    <a:lstStyle/>
                    <a:p>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460187139"/>
                  </a:ext>
                </a:extLst>
              </a:tr>
              <a:tr h="326213">
                <a:tc>
                  <a:txBody>
                    <a:bodyPr/>
                    <a:lstStyle/>
                    <a:p>
                      <a:pPr algn="l" fontAlgn="ctr"/>
                      <a:r>
                        <a:rPr lang="ja-JP" altLang="en-US" sz="1200" b="0" i="0" u="none" strike="noStrike">
                          <a:solidFill>
                            <a:srgbClr val="000000"/>
                          </a:solidFill>
                          <a:effectLst/>
                          <a:latin typeface="Meiryo UI" panose="020B0604030504040204" pitchFamily="50" charset="-128"/>
                          <a:ea typeface="Meiryo UI" panose="020B0604030504040204" pitchFamily="50" charset="-128"/>
                        </a:rPr>
                        <a:t>マスタースケジュール</a:t>
                      </a: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プロジェクトの規模感に合わせ、マスタースケジュールが妥当であるか評価します。</a:t>
                      </a:r>
                    </a:p>
                  </a:txBody>
                  <a:tcPr/>
                </a:tc>
                <a:tc>
                  <a:txBody>
                    <a:bodyPr/>
                    <a:lstStyle/>
                    <a:p>
                      <a:r>
                        <a:rPr kumimoji="1" lang="ja-JP" altLang="en-US" sz="1200" dirty="0">
                          <a:latin typeface="Meiryo UI" panose="020B0604030504040204" pitchFamily="50" charset="-128"/>
                          <a:ea typeface="Meiryo UI" panose="020B0604030504040204" pitchFamily="50" charset="-128"/>
                        </a:rPr>
                        <a:t>ガントチャートは</a:t>
                      </a:r>
                      <a:r>
                        <a:rPr kumimoji="1" lang="en-US" altLang="ja-JP" sz="1200" dirty="0">
                          <a:latin typeface="Meiryo UI" panose="020B0604030504040204" pitchFamily="50" charset="-128"/>
                          <a:ea typeface="Meiryo UI" panose="020B0604030504040204" pitchFamily="50" charset="-128"/>
                        </a:rPr>
                        <a:t>NG</a:t>
                      </a:r>
                      <a:r>
                        <a:rPr kumimoji="1" lang="ja-JP" altLang="en-US" sz="1200" dirty="0">
                          <a:latin typeface="Meiryo UI" panose="020B0604030504040204" pitchFamily="50" charset="-128"/>
                          <a:ea typeface="Meiryo UI" panose="020B0604030504040204" pitchFamily="50" charset="-128"/>
                        </a:rPr>
                        <a:t>で必ずパートチャートでの作成を求められます。</a:t>
                      </a:r>
                    </a:p>
                  </a:txBody>
                  <a:tcPr/>
                </a:tc>
                <a:extLst>
                  <a:ext uri="{0D108BD9-81ED-4DB2-BD59-A6C34878D82A}">
                    <a16:rowId xmlns:a16="http://schemas.microsoft.com/office/drawing/2014/main" val="673731673"/>
                  </a:ext>
                </a:extLst>
              </a:tr>
              <a:tr h="326213">
                <a:tc>
                  <a:txBody>
                    <a:bodyPr/>
                    <a:lstStyle/>
                    <a:p>
                      <a:pPr algn="l" fontAlgn="ctr"/>
                      <a:r>
                        <a:rPr lang="ja-JP" altLang="en-US" sz="1200" b="0" i="0" u="none" strike="noStrike">
                          <a:solidFill>
                            <a:srgbClr val="000000"/>
                          </a:solidFill>
                          <a:effectLst/>
                          <a:latin typeface="Meiryo UI" panose="020B0604030504040204" pitchFamily="50" charset="-128"/>
                          <a:ea typeface="Meiryo UI" panose="020B0604030504040204" pitchFamily="50" charset="-128"/>
                        </a:rPr>
                        <a:t>体制（含むサブコン）</a:t>
                      </a: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名前および組織名の入った体制図、サブコンを使う場合は、リーダークラスの名前と人数を記載することが求められます。</a:t>
                      </a:r>
                    </a:p>
                  </a:txBody>
                  <a:tcPr/>
                </a:tc>
                <a:tc>
                  <a:txBody>
                    <a:bodyPr/>
                    <a:lstStyle/>
                    <a:p>
                      <a:r>
                        <a:rPr kumimoji="1" lang="ja-JP" altLang="en-US" sz="1200" dirty="0">
                          <a:latin typeface="Meiryo UI" panose="020B0604030504040204" pitchFamily="50" charset="-128"/>
                          <a:ea typeface="Meiryo UI" panose="020B0604030504040204" pitchFamily="50" charset="-128"/>
                        </a:rPr>
                        <a:t>コントロール・スパンは８名程度です。</a:t>
                      </a:r>
                    </a:p>
                  </a:txBody>
                  <a:tcPr/>
                </a:tc>
                <a:extLst>
                  <a:ext uri="{0D108BD9-81ED-4DB2-BD59-A6C34878D82A}">
                    <a16:rowId xmlns:a16="http://schemas.microsoft.com/office/drawing/2014/main" val="4009027444"/>
                  </a:ext>
                </a:extLst>
              </a:tr>
              <a:tr h="326213">
                <a:tc>
                  <a:txBody>
                    <a:bodyPr/>
                    <a:lstStyle/>
                    <a:p>
                      <a:pPr algn="l" fontAlgn="ctr"/>
                      <a:r>
                        <a:rPr lang="ja-JP" altLang="en-US" sz="1200" b="0" i="0" u="none" strike="noStrike">
                          <a:solidFill>
                            <a:srgbClr val="000000"/>
                          </a:solidFill>
                          <a:effectLst/>
                          <a:latin typeface="Meiryo UI" panose="020B0604030504040204" pitchFamily="50" charset="-128"/>
                          <a:ea typeface="Meiryo UI" panose="020B0604030504040204" pitchFamily="50" charset="-128"/>
                        </a:rPr>
                        <a:t>想定されるリスク</a:t>
                      </a: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リスクシートにプロジェクトチームでチェックして提出すると、客観的にみられて修正されます。その結果をもとに</a:t>
                      </a:r>
                      <a:r>
                        <a:rPr kumimoji="1" lang="en-US" altLang="ja-JP" sz="1200" dirty="0">
                          <a:latin typeface="Meiryo UI" panose="020B0604030504040204" pitchFamily="50" charset="-128"/>
                          <a:ea typeface="Meiryo UI" panose="020B0604030504040204" pitchFamily="50" charset="-128"/>
                        </a:rPr>
                        <a:t>Contingency</a:t>
                      </a:r>
                      <a:r>
                        <a:rPr kumimoji="1" lang="ja-JP" altLang="en-US" sz="1200" dirty="0">
                          <a:latin typeface="Meiryo UI" panose="020B0604030504040204" pitchFamily="50" charset="-128"/>
                          <a:ea typeface="Meiryo UI" panose="020B0604030504040204" pitchFamily="50" charset="-128"/>
                        </a:rPr>
                        <a:t>が計算されます。</a:t>
                      </a:r>
                    </a:p>
                  </a:txBody>
                  <a:tcPr/>
                </a:tc>
                <a:tc>
                  <a:txBody>
                    <a:bodyPr/>
                    <a:lstStyle/>
                    <a:p>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628134121"/>
                  </a:ext>
                </a:extLst>
              </a:tr>
              <a:tr h="326213">
                <a:tc>
                  <a:txBody>
                    <a:bodyPr/>
                    <a:lstStyle/>
                    <a:p>
                      <a:pPr algn="l" fontAlgn="ctr"/>
                      <a:r>
                        <a:rPr lang="ja-JP" altLang="en-US" sz="1200" b="0" i="0" u="none" strike="noStrike" dirty="0">
                          <a:solidFill>
                            <a:srgbClr val="000000"/>
                          </a:solidFill>
                          <a:effectLst/>
                          <a:latin typeface="Meiryo UI" panose="020B0604030504040204" pitchFamily="50" charset="-128"/>
                          <a:ea typeface="Meiryo UI" panose="020B0604030504040204" pitchFamily="50" charset="-128"/>
                        </a:rPr>
                        <a:t>最終的な提案金額</a:t>
                      </a:r>
                      <a:endParaRPr lang="en-US" sz="1200" b="0" i="0" u="none" strike="noStrike" dirty="0">
                        <a:solidFill>
                          <a:srgbClr val="000000"/>
                        </a:solidFill>
                        <a:effectLst/>
                        <a:latin typeface="Meiryo UI" panose="020B0604030504040204" pitchFamily="50" charset="-128"/>
                        <a:ea typeface="Meiryo UI" panose="020B0604030504040204" pitchFamily="50" charset="-128"/>
                      </a:endParaRPr>
                    </a:p>
                  </a:txBody>
                  <a:tcPr marL="6350" marR="6350" marT="6350" marB="0" anchor="ctr"/>
                </a:tc>
                <a:tc>
                  <a:txBody>
                    <a:bodyPr/>
                    <a:lstStyle/>
                    <a:p>
                      <a:r>
                        <a:rPr kumimoji="1" lang="ja-JP" altLang="en-US" sz="1200" dirty="0">
                          <a:latin typeface="Meiryo UI" panose="020B0604030504040204" pitchFamily="50" charset="-128"/>
                          <a:ea typeface="Meiryo UI" panose="020B0604030504040204" pitchFamily="50" charset="-128"/>
                        </a:rPr>
                        <a:t>最終的な提案金額は、</a:t>
                      </a:r>
                      <a:r>
                        <a:rPr kumimoji="1" lang="en-US" altLang="ja-JP" sz="1200" dirty="0">
                          <a:latin typeface="Meiryo UI" panose="020B0604030504040204" pitchFamily="50" charset="-128"/>
                          <a:ea typeface="Meiryo UI" panose="020B0604030504040204" pitchFamily="50" charset="-128"/>
                        </a:rPr>
                        <a:t>QA</a:t>
                      </a:r>
                      <a:r>
                        <a:rPr kumimoji="1" lang="ja-JP" altLang="en-US" sz="1200" dirty="0">
                          <a:latin typeface="Meiryo UI" panose="020B0604030504040204" pitchFamily="50" charset="-128"/>
                          <a:ea typeface="Meiryo UI" panose="020B0604030504040204" pitchFamily="50" charset="-128"/>
                        </a:rPr>
                        <a:t>レビューで定められた</a:t>
                      </a:r>
                      <a:r>
                        <a:rPr kumimoji="1" lang="en-US" altLang="ja-JP" sz="1200" dirty="0">
                          <a:latin typeface="Meiryo UI" panose="020B0604030504040204" pitchFamily="50" charset="-128"/>
                          <a:ea typeface="Meiryo UI" panose="020B0604030504040204" pitchFamily="50" charset="-128"/>
                        </a:rPr>
                        <a:t>Contingency</a:t>
                      </a:r>
                      <a:r>
                        <a:rPr kumimoji="1" lang="ja-JP" altLang="en-US" sz="1200" dirty="0">
                          <a:latin typeface="Meiryo UI" panose="020B0604030504040204" pitchFamily="50" charset="-128"/>
                          <a:ea typeface="Meiryo UI" panose="020B0604030504040204" pitchFamily="50" charset="-128"/>
                        </a:rPr>
                        <a:t>に</a:t>
                      </a:r>
                      <a:r>
                        <a:rPr kumimoji="1" lang="en-US" altLang="ja-JP" sz="1200" dirty="0">
                          <a:latin typeface="Meiryo UI" panose="020B0604030504040204" pitchFamily="50" charset="-128"/>
                          <a:ea typeface="Meiryo UI" panose="020B0604030504040204" pitchFamily="50" charset="-128"/>
                        </a:rPr>
                        <a:t>Gross Profit</a:t>
                      </a:r>
                      <a:r>
                        <a:rPr kumimoji="1" lang="ja-JP" altLang="en-US" sz="1200" dirty="0">
                          <a:latin typeface="Meiryo UI" panose="020B0604030504040204" pitchFamily="50" charset="-128"/>
                          <a:ea typeface="Meiryo UI" panose="020B0604030504040204" pitchFamily="50" charset="-128"/>
                        </a:rPr>
                        <a:t>（粗利）が乗せて価格を決定します。</a:t>
                      </a:r>
                    </a:p>
                  </a:txBody>
                  <a:tcPr/>
                </a:tc>
                <a:tc>
                  <a:txBody>
                    <a:bodyPr/>
                    <a:lstStyle/>
                    <a:p>
                      <a:endParaRPr kumimoji="1" lang="ja-JP" altLang="en-US" sz="12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894416834"/>
                  </a:ext>
                </a:extLst>
              </a:tr>
            </a:tbl>
          </a:graphicData>
        </a:graphic>
      </p:graphicFrame>
      <p:sp>
        <p:nvSpPr>
          <p:cNvPr id="7" name="スライド番号プレースホルダー 6">
            <a:extLst>
              <a:ext uri="{FF2B5EF4-FFF2-40B4-BE49-F238E27FC236}">
                <a16:creationId xmlns:a16="http://schemas.microsoft.com/office/drawing/2014/main" id="{A719A41B-C53F-E1E4-017D-71E6AFA7DFAC}"/>
              </a:ext>
            </a:extLst>
          </p:cNvPr>
          <p:cNvSpPr>
            <a:spLocks noGrp="1"/>
          </p:cNvSpPr>
          <p:nvPr>
            <p:ph type="sldNum" sz="quarter" idx="12"/>
          </p:nvPr>
        </p:nvSpPr>
        <p:spPr/>
        <p:txBody>
          <a:bodyPr/>
          <a:lstStyle/>
          <a:p>
            <a:fld id="{2977F5E9-0479-47A0-9E51-109E0858BCF2}" type="slidenum">
              <a:rPr kumimoji="1" lang="ja-JP" altLang="en-US" smtClean="0"/>
              <a:t>28</a:t>
            </a:fld>
            <a:endParaRPr kumimoji="1" lang="ja-JP" altLang="en-US"/>
          </a:p>
        </p:txBody>
      </p:sp>
    </p:spTree>
    <p:extLst>
      <p:ext uri="{BB962C8B-B14F-4D97-AF65-F5344CB8AC3E}">
        <p14:creationId xmlns:p14="http://schemas.microsoft.com/office/powerpoint/2010/main" val="35068693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E82356-4601-40BE-5DF5-65AE0EF76404}"/>
              </a:ext>
            </a:extLst>
          </p:cNvPr>
          <p:cNvSpPr>
            <a:spLocks noGrp="1"/>
          </p:cNvSpPr>
          <p:nvPr>
            <p:ph type="title"/>
          </p:nvPr>
        </p:nvSpPr>
        <p:spPr/>
        <p:txBody>
          <a:bodyPr>
            <a:normAutofit fontScale="90000"/>
          </a:bodyPr>
          <a:lstStyle/>
          <a:p>
            <a:r>
              <a:rPr lang="ja-JP" altLang="en-US" sz="2800" b="1" dirty="0">
                <a:latin typeface="Meiryo UI" panose="020B0604030504040204" pitchFamily="50" charset="-128"/>
                <a:ea typeface="Meiryo UI" panose="020B0604030504040204" pitchFamily="50" charset="-128"/>
              </a:rPr>
              <a:t>アジャイルソフトウェア開発</a:t>
            </a:r>
            <a:br>
              <a:rPr kumimoji="1" lang="ja-JP" altLang="en-US" sz="2800" b="1" dirty="0">
                <a:latin typeface="Meiryo UI" panose="020B0604030504040204" pitchFamily="50" charset="-128"/>
                <a:ea typeface="Meiryo UI" panose="020B0604030504040204" pitchFamily="50" charset="-128"/>
              </a:rPr>
            </a:br>
            <a:endParaRPr lang="ja-JP" altLang="en-US" dirty="0"/>
          </a:p>
        </p:txBody>
      </p:sp>
      <p:sp>
        <p:nvSpPr>
          <p:cNvPr id="4" name="テキスト プレースホルダー 3">
            <a:extLst>
              <a:ext uri="{FF2B5EF4-FFF2-40B4-BE49-F238E27FC236}">
                <a16:creationId xmlns:a16="http://schemas.microsoft.com/office/drawing/2014/main" id="{EFE63A79-8867-9C77-20A9-E896A5DA4F4F}"/>
              </a:ext>
            </a:extLst>
          </p:cNvPr>
          <p:cNvSpPr>
            <a:spLocks noGrp="1"/>
          </p:cNvSpPr>
          <p:nvPr>
            <p:ph type="body" sz="quarter" idx="13"/>
          </p:nvPr>
        </p:nvSpPr>
        <p:spPr/>
        <p:txBody>
          <a:bodyPr/>
          <a:lstStyle/>
          <a:p>
            <a:r>
              <a:rPr lang="en-US" altLang="ja-JP" dirty="0"/>
              <a:t>Appendix</a:t>
            </a:r>
          </a:p>
        </p:txBody>
      </p:sp>
      <p:sp>
        <p:nvSpPr>
          <p:cNvPr id="3" name="テキスト ボックス 2">
            <a:extLst>
              <a:ext uri="{FF2B5EF4-FFF2-40B4-BE49-F238E27FC236}">
                <a16:creationId xmlns:a16="http://schemas.microsoft.com/office/drawing/2014/main" id="{D096937C-2623-26DC-571B-E84885AC49FC}"/>
              </a:ext>
            </a:extLst>
          </p:cNvPr>
          <p:cNvSpPr txBox="1"/>
          <p:nvPr/>
        </p:nvSpPr>
        <p:spPr>
          <a:xfrm>
            <a:off x="352586" y="976021"/>
            <a:ext cx="10774856" cy="584775"/>
          </a:xfrm>
          <a:prstGeom prst="rect">
            <a:avLst/>
          </a:prstGeom>
          <a:noFill/>
        </p:spPr>
        <p:txBody>
          <a:bodyPr wrap="square">
            <a:spAutoFit/>
          </a:bodyPr>
          <a:lstStyle/>
          <a:p>
            <a:r>
              <a:rPr lang="ja-JP" altLang="en-US" sz="1600" dirty="0">
                <a:latin typeface="Meiryo UI" panose="020B0604030504040204" pitchFamily="50" charset="-128"/>
                <a:ea typeface="Meiryo UI" panose="020B0604030504040204" pitchFamily="50" charset="-128"/>
              </a:rPr>
              <a:t>アジャイルソフトウェア開発（</a:t>
            </a:r>
            <a:r>
              <a:rPr lang="en-US" altLang="ja-JP" sz="1600" dirty="0">
                <a:latin typeface="Meiryo UI" panose="020B0604030504040204" pitchFamily="50" charset="-128"/>
                <a:ea typeface="Meiryo UI" panose="020B0604030504040204" pitchFamily="50" charset="-128"/>
              </a:rPr>
              <a:t>agile software development</a:t>
            </a:r>
            <a:r>
              <a:rPr lang="ja-JP" altLang="en-US" sz="1600" dirty="0">
                <a:latin typeface="Meiryo UI" panose="020B0604030504040204" pitchFamily="50" charset="-128"/>
                <a:ea typeface="Meiryo UI" panose="020B0604030504040204" pitchFamily="50" charset="-128"/>
              </a:rPr>
              <a:t>）は、システムやソフトウェア開発におけるプロジェクト開発手法のひとつで、大きな単位でシステムを区切ることなく、小単位で実装とテストを繰り返して開発を進めていきます。</a:t>
            </a:r>
          </a:p>
        </p:txBody>
      </p:sp>
      <p:sp>
        <p:nvSpPr>
          <p:cNvPr id="5" name="テキスト ボックス 4">
            <a:extLst>
              <a:ext uri="{FF2B5EF4-FFF2-40B4-BE49-F238E27FC236}">
                <a16:creationId xmlns:a16="http://schemas.microsoft.com/office/drawing/2014/main" id="{C7C42537-01E4-DC1E-8C28-59FE543DC926}"/>
              </a:ext>
            </a:extLst>
          </p:cNvPr>
          <p:cNvSpPr txBox="1"/>
          <p:nvPr/>
        </p:nvSpPr>
        <p:spPr>
          <a:xfrm>
            <a:off x="424273" y="1873858"/>
            <a:ext cx="5640512" cy="1169551"/>
          </a:xfrm>
          <a:prstGeom prst="rect">
            <a:avLst/>
          </a:prstGeom>
          <a:noFill/>
        </p:spPr>
        <p:txBody>
          <a:bodyPr wrap="square">
            <a:spAutoFit/>
          </a:bodyPr>
          <a:lstStyle/>
          <a:p>
            <a:r>
              <a:rPr lang="ja-JP" altLang="en-US" sz="1400" dirty="0">
                <a:latin typeface="Meiryo UI" panose="020B0604030504040204" pitchFamily="50" charset="-128"/>
                <a:ea typeface="Meiryo UI" panose="020B0604030504040204" pitchFamily="50" charset="-128"/>
              </a:rPr>
              <a:t>＜リリース計画＞</a:t>
            </a:r>
          </a:p>
          <a:p>
            <a:r>
              <a:rPr lang="ja-JP" altLang="en-US" sz="1400" dirty="0">
                <a:latin typeface="Meiryo UI" panose="020B0604030504040204" pitchFamily="50" charset="-128"/>
                <a:ea typeface="Meiryo UI" panose="020B0604030504040204" pitchFamily="50" charset="-128"/>
              </a:rPr>
              <a:t>ソフトウェアの計画段階で厳密な仕様を決めずに、だいたいの仕様と要求だけを決めます。これは「開発途中に仕様や設計の変更があることは当たり前」という前提があるからです。仕様が決まっていないと途中で変更があっても臨機応変に対応できるため、顧客のニーズに最大限応えることが可能です。</a:t>
            </a:r>
          </a:p>
        </p:txBody>
      </p:sp>
      <p:sp>
        <p:nvSpPr>
          <p:cNvPr id="6" name="テキスト ボックス 5">
            <a:extLst>
              <a:ext uri="{FF2B5EF4-FFF2-40B4-BE49-F238E27FC236}">
                <a16:creationId xmlns:a16="http://schemas.microsoft.com/office/drawing/2014/main" id="{0CCF48FF-9811-3084-B35E-2198571D8CE5}"/>
              </a:ext>
            </a:extLst>
          </p:cNvPr>
          <p:cNvSpPr txBox="1"/>
          <p:nvPr/>
        </p:nvSpPr>
        <p:spPr>
          <a:xfrm>
            <a:off x="453325" y="3327453"/>
            <a:ext cx="5640512" cy="1384995"/>
          </a:xfrm>
          <a:prstGeom prst="rect">
            <a:avLst/>
          </a:prstGeom>
          <a:noFill/>
        </p:spPr>
        <p:txBody>
          <a:bodyPr wrap="square">
            <a:spAutoFit/>
          </a:bodyPr>
          <a:lstStyle/>
          <a:p>
            <a:r>
              <a:rPr lang="ja-JP" altLang="en-US" sz="1400" dirty="0">
                <a:latin typeface="Meiryo UI" panose="020B0604030504040204" pitchFamily="50" charset="-128"/>
                <a:ea typeface="Meiryo UI" panose="020B0604030504040204" pitchFamily="50" charset="-128"/>
              </a:rPr>
              <a:t>＜イテレーション＞</a:t>
            </a:r>
          </a:p>
          <a:p>
            <a:r>
              <a:rPr lang="ja-JP" altLang="en-US" sz="1400" dirty="0">
                <a:latin typeface="Meiryo UI" panose="020B0604030504040204" pitchFamily="50" charset="-128"/>
                <a:ea typeface="Meiryo UI" panose="020B0604030504040204" pitchFamily="50" charset="-128"/>
              </a:rPr>
              <a:t>イテレーションとは小さな単位に分けられた開発を「計画」→「設計」→「実装」→「テスト」と行いながら、機能のリリースを繰り返します。イテレーションは</a:t>
            </a:r>
            <a:r>
              <a:rPr lang="en-US" altLang="ja-JP" sz="1400" dirty="0">
                <a:latin typeface="Meiryo UI" panose="020B0604030504040204" pitchFamily="50" charset="-128"/>
                <a:ea typeface="Meiryo UI" panose="020B0604030504040204" pitchFamily="50" charset="-128"/>
              </a:rPr>
              <a:t>1</a:t>
            </a:r>
            <a:r>
              <a:rPr lang="ja-JP" altLang="en-US" sz="1400" dirty="0">
                <a:latin typeface="Meiryo UI" panose="020B0604030504040204" pitchFamily="50" charset="-128"/>
                <a:ea typeface="Meiryo UI" panose="020B0604030504040204" pitchFamily="50" charset="-128"/>
              </a:rPr>
              <a:t>週間～</a:t>
            </a:r>
            <a:r>
              <a:rPr lang="en-US" altLang="ja-JP" sz="1400" dirty="0">
                <a:latin typeface="Meiryo UI" panose="020B0604030504040204" pitchFamily="50" charset="-128"/>
                <a:ea typeface="Meiryo UI" panose="020B0604030504040204" pitchFamily="50" charset="-128"/>
              </a:rPr>
              <a:t>2</a:t>
            </a:r>
            <a:r>
              <a:rPr lang="ja-JP" altLang="en-US" sz="1400" dirty="0">
                <a:latin typeface="Meiryo UI" panose="020B0604030504040204" pitchFamily="50" charset="-128"/>
                <a:ea typeface="Meiryo UI" panose="020B0604030504040204" pitchFamily="50" charset="-128"/>
              </a:rPr>
              <a:t>週間ごとが一般的で、イテレーションごとに毎回機能をリリースします。「イテレーション</a:t>
            </a:r>
            <a:r>
              <a:rPr lang="en-US" altLang="ja-JP" sz="1400" dirty="0">
                <a:latin typeface="Meiryo UI" panose="020B0604030504040204" pitchFamily="50" charset="-128"/>
                <a:ea typeface="Meiryo UI" panose="020B0604030504040204" pitchFamily="50" charset="-128"/>
              </a:rPr>
              <a:t>1</a:t>
            </a:r>
            <a:r>
              <a:rPr lang="ja-JP" altLang="en-US" sz="1400" dirty="0">
                <a:latin typeface="Meiryo UI" panose="020B0604030504040204" pitchFamily="50" charset="-128"/>
                <a:ea typeface="Meiryo UI" panose="020B0604030504040204" pitchFamily="50" charset="-128"/>
              </a:rPr>
              <a:t>」「イテレーション</a:t>
            </a:r>
            <a:r>
              <a:rPr lang="en-US" altLang="ja-JP" sz="1400" dirty="0">
                <a:latin typeface="Meiryo UI" panose="020B0604030504040204" pitchFamily="50" charset="-128"/>
                <a:ea typeface="Meiryo UI" panose="020B0604030504040204" pitchFamily="50" charset="-128"/>
              </a:rPr>
              <a:t>2</a:t>
            </a:r>
            <a:r>
              <a:rPr lang="ja-JP" altLang="en-US" sz="1400" dirty="0">
                <a:latin typeface="Meiryo UI" panose="020B0604030504040204" pitchFamily="50" charset="-128"/>
                <a:ea typeface="Meiryo UI" panose="020B0604030504040204" pitchFamily="50" charset="-128"/>
              </a:rPr>
              <a:t>」「イテレーション</a:t>
            </a:r>
            <a:r>
              <a:rPr lang="en-US" altLang="ja-JP" sz="1400" dirty="0">
                <a:latin typeface="Meiryo UI" panose="020B0604030504040204" pitchFamily="50" charset="-128"/>
                <a:ea typeface="Meiryo UI" panose="020B0604030504040204" pitchFamily="50" charset="-128"/>
              </a:rPr>
              <a:t>3</a:t>
            </a:r>
            <a:r>
              <a:rPr lang="ja-JP" altLang="en-US" sz="1400" dirty="0">
                <a:latin typeface="Meiryo UI" panose="020B0604030504040204" pitchFamily="50" charset="-128"/>
                <a:ea typeface="Meiryo UI" panose="020B0604030504040204" pitchFamily="50" charset="-128"/>
              </a:rPr>
              <a:t>」</a:t>
            </a:r>
            <a:r>
              <a:rPr lang="en-US" altLang="ja-JP" sz="1400" dirty="0">
                <a:latin typeface="Meiryo UI" panose="020B0604030504040204" pitchFamily="50" charset="-128"/>
                <a:ea typeface="Meiryo UI" panose="020B0604030504040204" pitchFamily="50" charset="-128"/>
              </a:rPr>
              <a:t>…</a:t>
            </a:r>
            <a:r>
              <a:rPr lang="ja-JP" altLang="en-US" sz="1400" dirty="0">
                <a:latin typeface="Meiryo UI" panose="020B0604030504040204" pitchFamily="50" charset="-128"/>
                <a:ea typeface="Meiryo UI" panose="020B0604030504040204" pitchFamily="50" charset="-128"/>
              </a:rPr>
              <a:t>と繰り返しながら、細かく開発を進めていきます。</a:t>
            </a:r>
          </a:p>
        </p:txBody>
      </p:sp>
      <p:grpSp>
        <p:nvGrpSpPr>
          <p:cNvPr id="42" name="グループ化 41">
            <a:extLst>
              <a:ext uri="{FF2B5EF4-FFF2-40B4-BE49-F238E27FC236}">
                <a16:creationId xmlns:a16="http://schemas.microsoft.com/office/drawing/2014/main" id="{992FB933-77C4-DB94-B413-95FDC026AE8C}"/>
              </a:ext>
            </a:extLst>
          </p:cNvPr>
          <p:cNvGrpSpPr/>
          <p:nvPr/>
        </p:nvGrpSpPr>
        <p:grpSpPr>
          <a:xfrm>
            <a:off x="6275042" y="1864555"/>
            <a:ext cx="1822906" cy="2839297"/>
            <a:chOff x="7566209" y="1393504"/>
            <a:chExt cx="1822906" cy="2839297"/>
          </a:xfrm>
        </p:grpSpPr>
        <p:sp>
          <p:nvSpPr>
            <p:cNvPr id="10" name="矢印: 環状 9">
              <a:extLst>
                <a:ext uri="{FF2B5EF4-FFF2-40B4-BE49-F238E27FC236}">
                  <a16:creationId xmlns:a16="http://schemas.microsoft.com/office/drawing/2014/main" id="{4FE4BEB6-5F37-AAEF-786D-23D3DAEAA028}"/>
                </a:ext>
              </a:extLst>
            </p:cNvPr>
            <p:cNvSpPr/>
            <p:nvPr/>
          </p:nvSpPr>
          <p:spPr>
            <a:xfrm rot="15272320" flipV="1">
              <a:off x="8043200" y="1714872"/>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19" name="矢印: 環状 18">
              <a:extLst>
                <a:ext uri="{FF2B5EF4-FFF2-40B4-BE49-F238E27FC236}">
                  <a16:creationId xmlns:a16="http://schemas.microsoft.com/office/drawing/2014/main" id="{24CE7D6A-430F-93E5-81E9-A23FD6F612A9}"/>
                </a:ext>
              </a:extLst>
            </p:cNvPr>
            <p:cNvSpPr/>
            <p:nvPr/>
          </p:nvSpPr>
          <p:spPr>
            <a:xfrm rot="9798184" flipV="1">
              <a:off x="7566209" y="1658764"/>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20" name="矢印: 環状 19">
              <a:extLst>
                <a:ext uri="{FF2B5EF4-FFF2-40B4-BE49-F238E27FC236}">
                  <a16:creationId xmlns:a16="http://schemas.microsoft.com/office/drawing/2014/main" id="{59379B59-AACF-32FE-ED73-975FAA110942}"/>
                </a:ext>
              </a:extLst>
            </p:cNvPr>
            <p:cNvSpPr/>
            <p:nvPr/>
          </p:nvSpPr>
          <p:spPr>
            <a:xfrm rot="4402133" flipV="1">
              <a:off x="7573641" y="2021096"/>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21" name="矢印: 環状 20">
              <a:extLst>
                <a:ext uri="{FF2B5EF4-FFF2-40B4-BE49-F238E27FC236}">
                  <a16:creationId xmlns:a16="http://schemas.microsoft.com/office/drawing/2014/main" id="{3762AAF2-DEB1-6221-8294-48A78B448F02}"/>
                </a:ext>
              </a:extLst>
            </p:cNvPr>
            <p:cNvSpPr/>
            <p:nvPr/>
          </p:nvSpPr>
          <p:spPr>
            <a:xfrm rot="20730417" flipV="1">
              <a:off x="7947904" y="2061286"/>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22" name="矢印: 右 21">
              <a:extLst>
                <a:ext uri="{FF2B5EF4-FFF2-40B4-BE49-F238E27FC236}">
                  <a16:creationId xmlns:a16="http://schemas.microsoft.com/office/drawing/2014/main" id="{A979949D-47E5-9BA9-EDF9-A6CB0C8823A2}"/>
                </a:ext>
              </a:extLst>
            </p:cNvPr>
            <p:cNvSpPr/>
            <p:nvPr/>
          </p:nvSpPr>
          <p:spPr>
            <a:xfrm rot="5400000">
              <a:off x="8248470" y="3516240"/>
              <a:ext cx="442503" cy="333100"/>
            </a:xfrm>
            <a:prstGeom prst="rightArrow">
              <a:avLst>
                <a:gd name="adj1" fmla="val 77613"/>
                <a:gd name="adj2" fmla="val 53944"/>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23" name="テキスト ボックス 22">
              <a:extLst>
                <a:ext uri="{FF2B5EF4-FFF2-40B4-BE49-F238E27FC236}">
                  <a16:creationId xmlns:a16="http://schemas.microsoft.com/office/drawing/2014/main" id="{14C9A7B8-CB14-0C7D-D3C5-75FE91815C58}"/>
                </a:ext>
              </a:extLst>
            </p:cNvPr>
            <p:cNvSpPr txBox="1"/>
            <p:nvPr/>
          </p:nvSpPr>
          <p:spPr>
            <a:xfrm>
              <a:off x="7893979" y="2741267"/>
              <a:ext cx="668670"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テスト</a:t>
              </a:r>
            </a:p>
          </p:txBody>
        </p:sp>
        <p:sp>
          <p:nvSpPr>
            <p:cNvPr id="25" name="テキスト ボックス 24">
              <a:extLst>
                <a:ext uri="{FF2B5EF4-FFF2-40B4-BE49-F238E27FC236}">
                  <a16:creationId xmlns:a16="http://schemas.microsoft.com/office/drawing/2014/main" id="{591C6140-956A-336F-F5C6-4D8E65059DAA}"/>
                </a:ext>
              </a:extLst>
            </p:cNvPr>
            <p:cNvSpPr txBox="1"/>
            <p:nvPr/>
          </p:nvSpPr>
          <p:spPr>
            <a:xfrm>
              <a:off x="8516582" y="2693787"/>
              <a:ext cx="59314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計画</a:t>
              </a:r>
            </a:p>
          </p:txBody>
        </p:sp>
        <p:sp>
          <p:nvSpPr>
            <p:cNvPr id="26" name="テキスト ボックス 25">
              <a:extLst>
                <a:ext uri="{FF2B5EF4-FFF2-40B4-BE49-F238E27FC236}">
                  <a16:creationId xmlns:a16="http://schemas.microsoft.com/office/drawing/2014/main" id="{1B52C02B-A797-4143-64BB-ADCF7E6FC28F}"/>
                </a:ext>
              </a:extLst>
            </p:cNvPr>
            <p:cNvSpPr txBox="1"/>
            <p:nvPr/>
          </p:nvSpPr>
          <p:spPr>
            <a:xfrm>
              <a:off x="8476329" y="2118390"/>
              <a:ext cx="59314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設計</a:t>
              </a:r>
            </a:p>
          </p:txBody>
        </p:sp>
        <p:sp>
          <p:nvSpPr>
            <p:cNvPr id="27" name="テキスト ボックス 26">
              <a:extLst>
                <a:ext uri="{FF2B5EF4-FFF2-40B4-BE49-F238E27FC236}">
                  <a16:creationId xmlns:a16="http://schemas.microsoft.com/office/drawing/2014/main" id="{90C25006-C761-DE80-F362-5283E977268F}"/>
                </a:ext>
              </a:extLst>
            </p:cNvPr>
            <p:cNvSpPr txBox="1"/>
            <p:nvPr/>
          </p:nvSpPr>
          <p:spPr>
            <a:xfrm>
              <a:off x="7931740" y="2143527"/>
              <a:ext cx="59314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実装</a:t>
              </a:r>
            </a:p>
          </p:txBody>
        </p:sp>
        <p:sp>
          <p:nvSpPr>
            <p:cNvPr id="29" name="テキスト ボックス 28">
              <a:extLst>
                <a:ext uri="{FF2B5EF4-FFF2-40B4-BE49-F238E27FC236}">
                  <a16:creationId xmlns:a16="http://schemas.microsoft.com/office/drawing/2014/main" id="{2265368A-F4E3-6F03-9940-5E2925483E3B}"/>
                </a:ext>
              </a:extLst>
            </p:cNvPr>
            <p:cNvSpPr txBox="1"/>
            <p:nvPr/>
          </p:nvSpPr>
          <p:spPr>
            <a:xfrm>
              <a:off x="8050303" y="3955802"/>
              <a:ext cx="1171937"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リリース</a:t>
              </a:r>
            </a:p>
          </p:txBody>
        </p:sp>
        <p:sp>
          <p:nvSpPr>
            <p:cNvPr id="30" name="テキスト ボックス 29">
              <a:extLst>
                <a:ext uri="{FF2B5EF4-FFF2-40B4-BE49-F238E27FC236}">
                  <a16:creationId xmlns:a16="http://schemas.microsoft.com/office/drawing/2014/main" id="{76C8C260-ADB1-779B-1EFF-A0C12F094324}"/>
                </a:ext>
              </a:extLst>
            </p:cNvPr>
            <p:cNvSpPr txBox="1"/>
            <p:nvPr/>
          </p:nvSpPr>
          <p:spPr>
            <a:xfrm>
              <a:off x="7758686" y="1393504"/>
              <a:ext cx="1607925"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イテレーション </a:t>
              </a:r>
              <a:r>
                <a:rPr kumimoji="1" lang="en-US" altLang="ja-JP" sz="1200" dirty="0">
                  <a:latin typeface="Meiryo UI" panose="020B0604030504040204" pitchFamily="50" charset="-128"/>
                  <a:ea typeface="Meiryo UI" panose="020B0604030504040204" pitchFamily="50" charset="-128"/>
                </a:rPr>
                <a:t>1</a:t>
              </a:r>
              <a:endParaRPr kumimoji="1" lang="ja-JP" altLang="en-US" sz="1200" dirty="0">
                <a:latin typeface="Meiryo UI" panose="020B0604030504040204" pitchFamily="50" charset="-128"/>
                <a:ea typeface="Meiryo UI" panose="020B0604030504040204" pitchFamily="50" charset="-128"/>
              </a:endParaRPr>
            </a:p>
          </p:txBody>
        </p:sp>
      </p:grpSp>
      <p:grpSp>
        <p:nvGrpSpPr>
          <p:cNvPr id="43" name="グループ化 42">
            <a:extLst>
              <a:ext uri="{FF2B5EF4-FFF2-40B4-BE49-F238E27FC236}">
                <a16:creationId xmlns:a16="http://schemas.microsoft.com/office/drawing/2014/main" id="{0FAFA0E6-D5FF-2577-0321-C463F5F29D66}"/>
              </a:ext>
            </a:extLst>
          </p:cNvPr>
          <p:cNvGrpSpPr/>
          <p:nvPr/>
        </p:nvGrpSpPr>
        <p:grpSpPr>
          <a:xfrm>
            <a:off x="8264857" y="1882454"/>
            <a:ext cx="1822906" cy="2829994"/>
            <a:chOff x="7566209" y="1402807"/>
            <a:chExt cx="1822906" cy="2829994"/>
          </a:xfrm>
        </p:grpSpPr>
        <p:sp>
          <p:nvSpPr>
            <p:cNvPr id="44" name="矢印: 環状 43">
              <a:extLst>
                <a:ext uri="{FF2B5EF4-FFF2-40B4-BE49-F238E27FC236}">
                  <a16:creationId xmlns:a16="http://schemas.microsoft.com/office/drawing/2014/main" id="{A1EE509D-9AD8-8BEC-DA56-2470C6168802}"/>
                </a:ext>
              </a:extLst>
            </p:cNvPr>
            <p:cNvSpPr/>
            <p:nvPr/>
          </p:nvSpPr>
          <p:spPr>
            <a:xfrm rot="15272320" flipV="1">
              <a:off x="8043200" y="1714872"/>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45" name="矢印: 環状 44">
              <a:extLst>
                <a:ext uri="{FF2B5EF4-FFF2-40B4-BE49-F238E27FC236}">
                  <a16:creationId xmlns:a16="http://schemas.microsoft.com/office/drawing/2014/main" id="{47A2C68B-3A5B-AEBF-B39A-3D72ED99EA66}"/>
                </a:ext>
              </a:extLst>
            </p:cNvPr>
            <p:cNvSpPr/>
            <p:nvPr/>
          </p:nvSpPr>
          <p:spPr>
            <a:xfrm rot="9798184" flipV="1">
              <a:off x="7566209" y="1658764"/>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46" name="矢印: 環状 45">
              <a:extLst>
                <a:ext uri="{FF2B5EF4-FFF2-40B4-BE49-F238E27FC236}">
                  <a16:creationId xmlns:a16="http://schemas.microsoft.com/office/drawing/2014/main" id="{B22B7F1B-2D23-3BF8-E123-D5DBA8EC00C6}"/>
                </a:ext>
              </a:extLst>
            </p:cNvPr>
            <p:cNvSpPr/>
            <p:nvPr/>
          </p:nvSpPr>
          <p:spPr>
            <a:xfrm rot="4402133" flipV="1">
              <a:off x="7573641" y="2021096"/>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47" name="矢印: 環状 46">
              <a:extLst>
                <a:ext uri="{FF2B5EF4-FFF2-40B4-BE49-F238E27FC236}">
                  <a16:creationId xmlns:a16="http://schemas.microsoft.com/office/drawing/2014/main" id="{EA4AB30F-F1EC-3E1E-FEE7-1BBDF43BED2C}"/>
                </a:ext>
              </a:extLst>
            </p:cNvPr>
            <p:cNvSpPr/>
            <p:nvPr/>
          </p:nvSpPr>
          <p:spPr>
            <a:xfrm rot="20730417" flipV="1">
              <a:off x="7947904" y="2061286"/>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48" name="矢印: 右 47">
              <a:extLst>
                <a:ext uri="{FF2B5EF4-FFF2-40B4-BE49-F238E27FC236}">
                  <a16:creationId xmlns:a16="http://schemas.microsoft.com/office/drawing/2014/main" id="{0796A572-6E69-D3C1-8A10-56CF1A6188E3}"/>
                </a:ext>
              </a:extLst>
            </p:cNvPr>
            <p:cNvSpPr/>
            <p:nvPr/>
          </p:nvSpPr>
          <p:spPr>
            <a:xfrm rot="5400000">
              <a:off x="8248470" y="3516240"/>
              <a:ext cx="442503" cy="333100"/>
            </a:xfrm>
            <a:prstGeom prst="rightArrow">
              <a:avLst>
                <a:gd name="adj1" fmla="val 77613"/>
                <a:gd name="adj2" fmla="val 53944"/>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49" name="テキスト ボックス 48">
              <a:extLst>
                <a:ext uri="{FF2B5EF4-FFF2-40B4-BE49-F238E27FC236}">
                  <a16:creationId xmlns:a16="http://schemas.microsoft.com/office/drawing/2014/main" id="{D59DAF3C-6917-A760-1A81-FB5995C3E174}"/>
                </a:ext>
              </a:extLst>
            </p:cNvPr>
            <p:cNvSpPr txBox="1"/>
            <p:nvPr/>
          </p:nvSpPr>
          <p:spPr>
            <a:xfrm>
              <a:off x="7893979" y="2741267"/>
              <a:ext cx="668670"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テスト</a:t>
              </a:r>
            </a:p>
          </p:txBody>
        </p:sp>
        <p:sp>
          <p:nvSpPr>
            <p:cNvPr id="50" name="テキスト ボックス 49">
              <a:extLst>
                <a:ext uri="{FF2B5EF4-FFF2-40B4-BE49-F238E27FC236}">
                  <a16:creationId xmlns:a16="http://schemas.microsoft.com/office/drawing/2014/main" id="{3E53ABAA-3EE7-A325-B704-A0C5B504A71F}"/>
                </a:ext>
              </a:extLst>
            </p:cNvPr>
            <p:cNvSpPr txBox="1"/>
            <p:nvPr/>
          </p:nvSpPr>
          <p:spPr>
            <a:xfrm>
              <a:off x="8516582" y="2693787"/>
              <a:ext cx="59314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計画</a:t>
              </a:r>
            </a:p>
          </p:txBody>
        </p:sp>
        <p:sp>
          <p:nvSpPr>
            <p:cNvPr id="51" name="テキスト ボックス 50">
              <a:extLst>
                <a:ext uri="{FF2B5EF4-FFF2-40B4-BE49-F238E27FC236}">
                  <a16:creationId xmlns:a16="http://schemas.microsoft.com/office/drawing/2014/main" id="{19A9ABA5-4E83-2287-B4EA-E60EF74C780F}"/>
                </a:ext>
              </a:extLst>
            </p:cNvPr>
            <p:cNvSpPr txBox="1"/>
            <p:nvPr/>
          </p:nvSpPr>
          <p:spPr>
            <a:xfrm>
              <a:off x="8476329" y="2118390"/>
              <a:ext cx="59314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設計</a:t>
              </a:r>
            </a:p>
          </p:txBody>
        </p:sp>
        <p:sp>
          <p:nvSpPr>
            <p:cNvPr id="52" name="テキスト ボックス 51">
              <a:extLst>
                <a:ext uri="{FF2B5EF4-FFF2-40B4-BE49-F238E27FC236}">
                  <a16:creationId xmlns:a16="http://schemas.microsoft.com/office/drawing/2014/main" id="{AAA056C3-10C8-50AD-2921-546FF4E22289}"/>
                </a:ext>
              </a:extLst>
            </p:cNvPr>
            <p:cNvSpPr txBox="1"/>
            <p:nvPr/>
          </p:nvSpPr>
          <p:spPr>
            <a:xfrm>
              <a:off x="7931740" y="2143527"/>
              <a:ext cx="59314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実装</a:t>
              </a:r>
            </a:p>
          </p:txBody>
        </p:sp>
        <p:sp>
          <p:nvSpPr>
            <p:cNvPr id="53" name="テキスト ボックス 52">
              <a:extLst>
                <a:ext uri="{FF2B5EF4-FFF2-40B4-BE49-F238E27FC236}">
                  <a16:creationId xmlns:a16="http://schemas.microsoft.com/office/drawing/2014/main" id="{EC997ED9-C593-0869-8FE5-2B453F95A552}"/>
                </a:ext>
              </a:extLst>
            </p:cNvPr>
            <p:cNvSpPr txBox="1"/>
            <p:nvPr/>
          </p:nvSpPr>
          <p:spPr>
            <a:xfrm>
              <a:off x="8050303" y="3955802"/>
              <a:ext cx="1171937"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リリース</a:t>
              </a:r>
            </a:p>
          </p:txBody>
        </p:sp>
        <p:sp>
          <p:nvSpPr>
            <p:cNvPr id="54" name="テキスト ボックス 53">
              <a:extLst>
                <a:ext uri="{FF2B5EF4-FFF2-40B4-BE49-F238E27FC236}">
                  <a16:creationId xmlns:a16="http://schemas.microsoft.com/office/drawing/2014/main" id="{8D1E6307-1E4B-6AA0-DFC3-D736B58D2A09}"/>
                </a:ext>
              </a:extLst>
            </p:cNvPr>
            <p:cNvSpPr txBox="1"/>
            <p:nvPr/>
          </p:nvSpPr>
          <p:spPr>
            <a:xfrm>
              <a:off x="7792211" y="1402807"/>
              <a:ext cx="1405912"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イテレーション </a:t>
              </a:r>
              <a:r>
                <a:rPr kumimoji="1" lang="en-US" altLang="ja-JP" sz="1200" dirty="0">
                  <a:latin typeface="Meiryo UI" panose="020B0604030504040204" pitchFamily="50" charset="-128"/>
                  <a:ea typeface="Meiryo UI" panose="020B0604030504040204" pitchFamily="50" charset="-128"/>
                </a:rPr>
                <a:t>2</a:t>
              </a:r>
              <a:endParaRPr kumimoji="1" lang="ja-JP" altLang="en-US" sz="1200" dirty="0">
                <a:latin typeface="Meiryo UI" panose="020B0604030504040204" pitchFamily="50" charset="-128"/>
                <a:ea typeface="Meiryo UI" panose="020B0604030504040204" pitchFamily="50" charset="-128"/>
              </a:endParaRPr>
            </a:p>
          </p:txBody>
        </p:sp>
      </p:grpSp>
      <p:grpSp>
        <p:nvGrpSpPr>
          <p:cNvPr id="79" name="グループ化 78">
            <a:extLst>
              <a:ext uri="{FF2B5EF4-FFF2-40B4-BE49-F238E27FC236}">
                <a16:creationId xmlns:a16="http://schemas.microsoft.com/office/drawing/2014/main" id="{51BC174D-11DB-1420-FBA3-D7CDB051EA5D}"/>
              </a:ext>
            </a:extLst>
          </p:cNvPr>
          <p:cNvGrpSpPr/>
          <p:nvPr/>
        </p:nvGrpSpPr>
        <p:grpSpPr>
          <a:xfrm>
            <a:off x="10265127" y="1873858"/>
            <a:ext cx="1822906" cy="2829994"/>
            <a:chOff x="7566209" y="1402807"/>
            <a:chExt cx="1822906" cy="2829994"/>
          </a:xfrm>
        </p:grpSpPr>
        <p:sp>
          <p:nvSpPr>
            <p:cNvPr id="80" name="矢印: 環状 79">
              <a:extLst>
                <a:ext uri="{FF2B5EF4-FFF2-40B4-BE49-F238E27FC236}">
                  <a16:creationId xmlns:a16="http://schemas.microsoft.com/office/drawing/2014/main" id="{861E9BA0-7DA9-7BFA-15B9-64DC86BDB0B1}"/>
                </a:ext>
              </a:extLst>
            </p:cNvPr>
            <p:cNvSpPr/>
            <p:nvPr/>
          </p:nvSpPr>
          <p:spPr>
            <a:xfrm rot="15272320" flipV="1">
              <a:off x="8043200" y="1714872"/>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81" name="矢印: 環状 80">
              <a:extLst>
                <a:ext uri="{FF2B5EF4-FFF2-40B4-BE49-F238E27FC236}">
                  <a16:creationId xmlns:a16="http://schemas.microsoft.com/office/drawing/2014/main" id="{F91A3930-8874-E10F-2226-C5BA8DF10A28}"/>
                </a:ext>
              </a:extLst>
            </p:cNvPr>
            <p:cNvSpPr/>
            <p:nvPr/>
          </p:nvSpPr>
          <p:spPr>
            <a:xfrm rot="9798184" flipV="1">
              <a:off x="7566209" y="1658764"/>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82" name="矢印: 環状 81">
              <a:extLst>
                <a:ext uri="{FF2B5EF4-FFF2-40B4-BE49-F238E27FC236}">
                  <a16:creationId xmlns:a16="http://schemas.microsoft.com/office/drawing/2014/main" id="{B543D14D-6A62-EB86-CD77-0AA9706C3A5A}"/>
                </a:ext>
              </a:extLst>
            </p:cNvPr>
            <p:cNvSpPr/>
            <p:nvPr/>
          </p:nvSpPr>
          <p:spPr>
            <a:xfrm rot="4402133" flipV="1">
              <a:off x="7573641" y="2021096"/>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83" name="矢印: 環状 82">
              <a:extLst>
                <a:ext uri="{FF2B5EF4-FFF2-40B4-BE49-F238E27FC236}">
                  <a16:creationId xmlns:a16="http://schemas.microsoft.com/office/drawing/2014/main" id="{A4F2BB0D-08CE-B71A-6022-88706AA9356A}"/>
                </a:ext>
              </a:extLst>
            </p:cNvPr>
            <p:cNvSpPr/>
            <p:nvPr/>
          </p:nvSpPr>
          <p:spPr>
            <a:xfrm rot="20730417" flipV="1">
              <a:off x="7947904" y="2061286"/>
              <a:ext cx="1376737" cy="1315092"/>
            </a:xfrm>
            <a:prstGeom prst="circularArrow">
              <a:avLst>
                <a:gd name="adj1" fmla="val 15958"/>
                <a:gd name="adj2" fmla="val 1142319"/>
                <a:gd name="adj3" fmla="val 20616587"/>
                <a:gd name="adj4" fmla="val 14905928"/>
                <a:gd name="adj5" fmla="val 11538"/>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eiryo UI" panose="020B0604030504040204" pitchFamily="50" charset="-128"/>
                <a:ea typeface="Meiryo UI" panose="020B0604030504040204" pitchFamily="50" charset="-128"/>
              </a:endParaRPr>
            </a:p>
          </p:txBody>
        </p:sp>
        <p:sp>
          <p:nvSpPr>
            <p:cNvPr id="84" name="矢印: 右 83">
              <a:extLst>
                <a:ext uri="{FF2B5EF4-FFF2-40B4-BE49-F238E27FC236}">
                  <a16:creationId xmlns:a16="http://schemas.microsoft.com/office/drawing/2014/main" id="{9249C6CD-A732-B522-4961-9BB6B560872F}"/>
                </a:ext>
              </a:extLst>
            </p:cNvPr>
            <p:cNvSpPr/>
            <p:nvPr/>
          </p:nvSpPr>
          <p:spPr>
            <a:xfrm rot="5400000">
              <a:off x="8248470" y="3516240"/>
              <a:ext cx="442503" cy="333100"/>
            </a:xfrm>
            <a:prstGeom prst="rightArrow">
              <a:avLst>
                <a:gd name="adj1" fmla="val 77613"/>
                <a:gd name="adj2" fmla="val 53944"/>
              </a:avLst>
            </a:prstGeom>
            <a:solidFill>
              <a:schemeClr val="bg1"/>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eiryo UI" panose="020B0604030504040204" pitchFamily="50" charset="-128"/>
                <a:ea typeface="Meiryo UI" panose="020B0604030504040204" pitchFamily="50" charset="-128"/>
              </a:endParaRPr>
            </a:p>
          </p:txBody>
        </p:sp>
        <p:sp>
          <p:nvSpPr>
            <p:cNvPr id="85" name="テキスト ボックス 84">
              <a:extLst>
                <a:ext uri="{FF2B5EF4-FFF2-40B4-BE49-F238E27FC236}">
                  <a16:creationId xmlns:a16="http://schemas.microsoft.com/office/drawing/2014/main" id="{D65E0A45-2221-D5C6-82F5-D8D689ECC645}"/>
                </a:ext>
              </a:extLst>
            </p:cNvPr>
            <p:cNvSpPr txBox="1"/>
            <p:nvPr/>
          </p:nvSpPr>
          <p:spPr>
            <a:xfrm>
              <a:off x="7893979" y="2741267"/>
              <a:ext cx="668670"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テスト</a:t>
              </a:r>
            </a:p>
          </p:txBody>
        </p:sp>
        <p:sp>
          <p:nvSpPr>
            <p:cNvPr id="86" name="テキスト ボックス 85">
              <a:extLst>
                <a:ext uri="{FF2B5EF4-FFF2-40B4-BE49-F238E27FC236}">
                  <a16:creationId xmlns:a16="http://schemas.microsoft.com/office/drawing/2014/main" id="{234E6F86-6DBC-CCD6-3791-3494F70D2F1E}"/>
                </a:ext>
              </a:extLst>
            </p:cNvPr>
            <p:cNvSpPr txBox="1"/>
            <p:nvPr/>
          </p:nvSpPr>
          <p:spPr>
            <a:xfrm>
              <a:off x="8516582" y="2693787"/>
              <a:ext cx="59314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計画</a:t>
              </a:r>
            </a:p>
          </p:txBody>
        </p:sp>
        <p:sp>
          <p:nvSpPr>
            <p:cNvPr id="87" name="テキスト ボックス 86">
              <a:extLst>
                <a:ext uri="{FF2B5EF4-FFF2-40B4-BE49-F238E27FC236}">
                  <a16:creationId xmlns:a16="http://schemas.microsoft.com/office/drawing/2014/main" id="{D2ABA3BF-9D17-F572-3122-5B2A5B599075}"/>
                </a:ext>
              </a:extLst>
            </p:cNvPr>
            <p:cNvSpPr txBox="1"/>
            <p:nvPr/>
          </p:nvSpPr>
          <p:spPr>
            <a:xfrm>
              <a:off x="8476329" y="2118390"/>
              <a:ext cx="59314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設計</a:t>
              </a:r>
            </a:p>
          </p:txBody>
        </p:sp>
        <p:sp>
          <p:nvSpPr>
            <p:cNvPr id="88" name="テキスト ボックス 87">
              <a:extLst>
                <a:ext uri="{FF2B5EF4-FFF2-40B4-BE49-F238E27FC236}">
                  <a16:creationId xmlns:a16="http://schemas.microsoft.com/office/drawing/2014/main" id="{CCB78593-BA72-4BAE-AFDC-F243AF3881DC}"/>
                </a:ext>
              </a:extLst>
            </p:cNvPr>
            <p:cNvSpPr txBox="1"/>
            <p:nvPr/>
          </p:nvSpPr>
          <p:spPr>
            <a:xfrm>
              <a:off x="7931740" y="2143527"/>
              <a:ext cx="593148"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実装</a:t>
              </a:r>
            </a:p>
          </p:txBody>
        </p:sp>
        <p:sp>
          <p:nvSpPr>
            <p:cNvPr id="89" name="テキスト ボックス 88">
              <a:extLst>
                <a:ext uri="{FF2B5EF4-FFF2-40B4-BE49-F238E27FC236}">
                  <a16:creationId xmlns:a16="http://schemas.microsoft.com/office/drawing/2014/main" id="{A82F2C5A-3C7D-61FF-397B-999016F472BD}"/>
                </a:ext>
              </a:extLst>
            </p:cNvPr>
            <p:cNvSpPr txBox="1"/>
            <p:nvPr/>
          </p:nvSpPr>
          <p:spPr>
            <a:xfrm>
              <a:off x="8050303" y="3955802"/>
              <a:ext cx="1171937"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リリース</a:t>
              </a:r>
            </a:p>
          </p:txBody>
        </p:sp>
        <p:sp>
          <p:nvSpPr>
            <p:cNvPr id="90" name="テキスト ボックス 89">
              <a:extLst>
                <a:ext uri="{FF2B5EF4-FFF2-40B4-BE49-F238E27FC236}">
                  <a16:creationId xmlns:a16="http://schemas.microsoft.com/office/drawing/2014/main" id="{79DC1417-6C74-F045-26C6-2F40A936A649}"/>
                </a:ext>
              </a:extLst>
            </p:cNvPr>
            <p:cNvSpPr txBox="1"/>
            <p:nvPr/>
          </p:nvSpPr>
          <p:spPr>
            <a:xfrm>
              <a:off x="7792211" y="1402807"/>
              <a:ext cx="1405912" cy="276999"/>
            </a:xfrm>
            <a:prstGeom prst="rect">
              <a:avLst/>
            </a:prstGeom>
            <a:noFill/>
          </p:spPr>
          <p:txBody>
            <a:bodyPr wrap="square" rtlCol="0">
              <a:spAutoFit/>
            </a:bodyPr>
            <a:lstStyle/>
            <a:p>
              <a:r>
                <a:rPr kumimoji="1" lang="ja-JP" altLang="en-US" sz="1200" dirty="0">
                  <a:latin typeface="Meiryo UI" panose="020B0604030504040204" pitchFamily="50" charset="-128"/>
                  <a:ea typeface="Meiryo UI" panose="020B0604030504040204" pitchFamily="50" charset="-128"/>
                </a:rPr>
                <a:t>イテレーション </a:t>
              </a:r>
              <a:r>
                <a:rPr kumimoji="1" lang="en-US" altLang="ja-JP" sz="1200" dirty="0">
                  <a:latin typeface="Meiryo UI" panose="020B0604030504040204" pitchFamily="50" charset="-128"/>
                  <a:ea typeface="Meiryo UI" panose="020B0604030504040204" pitchFamily="50" charset="-128"/>
                </a:rPr>
                <a:t>3</a:t>
              </a:r>
              <a:endParaRPr kumimoji="1" lang="ja-JP" altLang="en-US" sz="1200" dirty="0">
                <a:latin typeface="Meiryo UI" panose="020B0604030504040204" pitchFamily="50" charset="-128"/>
                <a:ea typeface="Meiryo UI" panose="020B0604030504040204" pitchFamily="50" charset="-128"/>
              </a:endParaRPr>
            </a:p>
          </p:txBody>
        </p:sp>
      </p:grpSp>
      <p:sp>
        <p:nvSpPr>
          <p:cNvPr id="93" name="テキスト ボックス 92">
            <a:extLst>
              <a:ext uri="{FF2B5EF4-FFF2-40B4-BE49-F238E27FC236}">
                <a16:creationId xmlns:a16="http://schemas.microsoft.com/office/drawing/2014/main" id="{9D85ECD8-CA0E-6FD1-30B3-FF5903EAC873}"/>
              </a:ext>
            </a:extLst>
          </p:cNvPr>
          <p:cNvSpPr txBox="1"/>
          <p:nvPr/>
        </p:nvSpPr>
        <p:spPr>
          <a:xfrm>
            <a:off x="506812" y="5324279"/>
            <a:ext cx="11369370" cy="584775"/>
          </a:xfrm>
          <a:prstGeom prst="rect">
            <a:avLst/>
          </a:prstGeom>
          <a:noFill/>
        </p:spPr>
        <p:txBody>
          <a:bodyPr wrap="square">
            <a:spAutoFit/>
          </a:bodyPr>
          <a:lstStyle/>
          <a:p>
            <a:r>
              <a:rPr lang="ja-JP" altLang="en-US" sz="1600" dirty="0">
                <a:latin typeface="Meiryo UI" panose="020B0604030504040204" pitchFamily="50" charset="-128"/>
                <a:ea typeface="Meiryo UI" panose="020B0604030504040204" pitchFamily="50" charset="-128"/>
              </a:rPr>
              <a:t>アジャイル プロジェクト管理フレームワークとして代表的なものにスクラム（</a:t>
            </a:r>
            <a:r>
              <a:rPr lang="en-US" altLang="ja-JP" sz="1600" dirty="0">
                <a:latin typeface="Meiryo UI" panose="020B0604030504040204" pitchFamily="50" charset="-128"/>
                <a:ea typeface="Meiryo UI" panose="020B0604030504040204" pitchFamily="50" charset="-128"/>
              </a:rPr>
              <a:t>SCRUM</a:t>
            </a:r>
            <a:r>
              <a:rPr lang="ja-JP" altLang="en-US" sz="1600" dirty="0">
                <a:latin typeface="Meiryo UI" panose="020B0604030504040204" pitchFamily="50" charset="-128"/>
                <a:ea typeface="Meiryo UI" panose="020B0604030504040204" pitchFamily="50" charset="-128"/>
              </a:rPr>
              <a:t>）があります。チームが一連の価値観、原則、実践を通して作業を構造化して管理するのに役立ちます。</a:t>
            </a:r>
          </a:p>
        </p:txBody>
      </p:sp>
      <p:sp>
        <p:nvSpPr>
          <p:cNvPr id="9" name="スライド番号プレースホルダー 8">
            <a:extLst>
              <a:ext uri="{FF2B5EF4-FFF2-40B4-BE49-F238E27FC236}">
                <a16:creationId xmlns:a16="http://schemas.microsoft.com/office/drawing/2014/main" id="{BFD64DF5-18F1-406A-2F03-7E37C076454D}"/>
              </a:ext>
            </a:extLst>
          </p:cNvPr>
          <p:cNvSpPr>
            <a:spLocks noGrp="1"/>
          </p:cNvSpPr>
          <p:nvPr>
            <p:ph type="sldNum" sz="quarter" idx="12"/>
          </p:nvPr>
        </p:nvSpPr>
        <p:spPr/>
        <p:txBody>
          <a:bodyPr/>
          <a:lstStyle/>
          <a:p>
            <a:fld id="{2977F5E9-0479-47A0-9E51-109E0858BCF2}" type="slidenum">
              <a:rPr kumimoji="1" lang="ja-JP" altLang="en-US" smtClean="0"/>
              <a:t>29</a:t>
            </a:fld>
            <a:endParaRPr kumimoji="1" lang="ja-JP" altLang="en-US"/>
          </a:p>
        </p:txBody>
      </p:sp>
    </p:spTree>
    <p:extLst>
      <p:ext uri="{BB962C8B-B14F-4D97-AF65-F5344CB8AC3E}">
        <p14:creationId xmlns:p14="http://schemas.microsoft.com/office/powerpoint/2010/main" val="4147091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9F0ECAAB-5EAC-B22E-2992-0FC4952D8755}"/>
              </a:ext>
            </a:extLst>
          </p:cNvPr>
          <p:cNvSpPr>
            <a:spLocks noGrp="1"/>
          </p:cNvSpPr>
          <p:nvPr>
            <p:ph type="sldNum" sz="quarter" idx="12"/>
          </p:nvPr>
        </p:nvSpPr>
        <p:spPr/>
        <p:txBody>
          <a:bodyPr/>
          <a:lstStyle/>
          <a:p>
            <a:fld id="{2977F5E9-0479-47A0-9E51-109E0858BCF2}" type="slidenum">
              <a:rPr kumimoji="1" lang="ja-JP" altLang="en-US" smtClean="0"/>
              <a:t>3</a:t>
            </a:fld>
            <a:endParaRPr kumimoji="1" lang="ja-JP" altLang="en-US"/>
          </a:p>
        </p:txBody>
      </p:sp>
      <p:graphicFrame>
        <p:nvGraphicFramePr>
          <p:cNvPr id="5" name="表 4">
            <a:extLst>
              <a:ext uri="{FF2B5EF4-FFF2-40B4-BE49-F238E27FC236}">
                <a16:creationId xmlns:a16="http://schemas.microsoft.com/office/drawing/2014/main" id="{5ACC1C72-E191-86ED-B68F-6BB538708A6A}"/>
              </a:ext>
            </a:extLst>
          </p:cNvPr>
          <p:cNvGraphicFramePr>
            <a:graphicFrameLocks noGrp="1"/>
          </p:cNvGraphicFramePr>
          <p:nvPr>
            <p:extLst>
              <p:ext uri="{D42A27DB-BD31-4B8C-83A1-F6EECF244321}">
                <p14:modId xmlns:p14="http://schemas.microsoft.com/office/powerpoint/2010/main" val="3338079155"/>
              </p:ext>
            </p:extLst>
          </p:nvPr>
        </p:nvGraphicFramePr>
        <p:xfrm>
          <a:off x="838201" y="1771525"/>
          <a:ext cx="10515599" cy="3144520"/>
        </p:xfrm>
        <a:graphic>
          <a:graphicData uri="http://schemas.openxmlformats.org/drawingml/2006/table">
            <a:tbl>
              <a:tblPr firstRow="1" bandRow="1">
                <a:tableStyleId>{5940675A-B579-460E-94D1-54222C63F5DA}</a:tableStyleId>
              </a:tblPr>
              <a:tblGrid>
                <a:gridCol w="1292412">
                  <a:extLst>
                    <a:ext uri="{9D8B030D-6E8A-4147-A177-3AD203B41FA5}">
                      <a16:colId xmlns:a16="http://schemas.microsoft.com/office/drawing/2014/main" val="3459647240"/>
                    </a:ext>
                  </a:extLst>
                </a:gridCol>
                <a:gridCol w="2103718">
                  <a:extLst>
                    <a:ext uri="{9D8B030D-6E8A-4147-A177-3AD203B41FA5}">
                      <a16:colId xmlns:a16="http://schemas.microsoft.com/office/drawing/2014/main" val="813940154"/>
                    </a:ext>
                  </a:extLst>
                </a:gridCol>
                <a:gridCol w="3538071">
                  <a:extLst>
                    <a:ext uri="{9D8B030D-6E8A-4147-A177-3AD203B41FA5}">
                      <a16:colId xmlns:a16="http://schemas.microsoft.com/office/drawing/2014/main" val="270529275"/>
                    </a:ext>
                  </a:extLst>
                </a:gridCol>
                <a:gridCol w="3581398">
                  <a:extLst>
                    <a:ext uri="{9D8B030D-6E8A-4147-A177-3AD203B41FA5}">
                      <a16:colId xmlns:a16="http://schemas.microsoft.com/office/drawing/2014/main" val="964386042"/>
                    </a:ext>
                  </a:extLst>
                </a:gridCol>
              </a:tblGrid>
              <a:tr h="370840">
                <a:tc>
                  <a:txBody>
                    <a:bodyPr/>
                    <a:lstStyle/>
                    <a:p>
                      <a:r>
                        <a:rPr kumimoji="1" lang="ja-JP" altLang="en-US" sz="1400" dirty="0">
                          <a:latin typeface="Meiryo UI" panose="020B0604030504040204" pitchFamily="50" charset="-128"/>
                          <a:ea typeface="Meiryo UI" panose="020B0604030504040204" pitchFamily="50" charset="-128"/>
                        </a:rPr>
                        <a:t>版数</a:t>
                      </a:r>
                    </a:p>
                  </a:txBody>
                  <a:tcPr/>
                </a:tc>
                <a:tc>
                  <a:txBody>
                    <a:bodyPr/>
                    <a:lstStyle/>
                    <a:p>
                      <a:r>
                        <a:rPr kumimoji="1" lang="ja-JP" altLang="en-US" sz="1400" dirty="0">
                          <a:latin typeface="Meiryo UI" panose="020B0604030504040204" pitchFamily="50" charset="-128"/>
                          <a:ea typeface="Meiryo UI" panose="020B0604030504040204" pitchFamily="50" charset="-128"/>
                        </a:rPr>
                        <a:t>日付</a:t>
                      </a:r>
                    </a:p>
                  </a:txBody>
                  <a:tcPr/>
                </a:tc>
                <a:tc>
                  <a:txBody>
                    <a:bodyPr/>
                    <a:lstStyle/>
                    <a:p>
                      <a:r>
                        <a:rPr kumimoji="1" lang="ja-JP" altLang="en-US" sz="1400" dirty="0">
                          <a:latin typeface="Meiryo UI" panose="020B0604030504040204" pitchFamily="50" charset="-128"/>
                          <a:ea typeface="Meiryo UI" panose="020B0604030504040204" pitchFamily="50" charset="-128"/>
                        </a:rPr>
                        <a:t>内容</a:t>
                      </a:r>
                    </a:p>
                  </a:txBody>
                  <a:tcPr/>
                </a:tc>
                <a:tc>
                  <a:txBody>
                    <a:bodyPr/>
                    <a:lstStyle/>
                    <a:p>
                      <a:r>
                        <a:rPr kumimoji="1" lang="ja-JP" altLang="en-US" sz="1400" dirty="0">
                          <a:latin typeface="Meiryo UI" panose="020B0604030504040204" pitchFamily="50" charset="-128"/>
                          <a:ea typeface="Meiryo UI" panose="020B0604030504040204" pitchFamily="50" charset="-128"/>
                        </a:rPr>
                        <a:t>担当者（信州大学</a:t>
                      </a:r>
                      <a:r>
                        <a:rPr kumimoji="1" lang="en-US" altLang="ja-JP" sz="1400" dirty="0">
                          <a:latin typeface="Meiryo UI" panose="020B0604030504040204" pitchFamily="50" charset="-128"/>
                          <a:ea typeface="Meiryo UI" panose="020B0604030504040204" pitchFamily="50" charset="-128"/>
                        </a:rPr>
                        <a:t>SOAR</a:t>
                      </a:r>
                      <a:r>
                        <a:rPr kumimoji="1" lang="ja-JP" altLang="en-US" sz="1400" dirty="0">
                          <a:latin typeface="Meiryo UI" panose="020B0604030504040204" pitchFamily="50" charset="-128"/>
                          <a:ea typeface="Meiryo UI" panose="020B0604030504040204" pitchFamily="50" charset="-128"/>
                        </a:rPr>
                        <a:t>より）</a:t>
                      </a:r>
                    </a:p>
                  </a:txBody>
                  <a:tcPr/>
                </a:tc>
                <a:extLst>
                  <a:ext uri="{0D108BD9-81ED-4DB2-BD59-A6C34878D82A}">
                    <a16:rowId xmlns:a16="http://schemas.microsoft.com/office/drawing/2014/main" val="3095904838"/>
                  </a:ext>
                </a:extLst>
              </a:tr>
              <a:tr h="370840">
                <a:tc>
                  <a:txBody>
                    <a:bodyPr/>
                    <a:lstStyle/>
                    <a:p>
                      <a:r>
                        <a:rPr kumimoji="1" lang="en-US" altLang="ja-JP" sz="1400" dirty="0">
                          <a:latin typeface="Meiryo UI" panose="020B0604030504040204" pitchFamily="50" charset="-128"/>
                          <a:ea typeface="Meiryo UI" panose="020B0604030504040204" pitchFamily="50" charset="-128"/>
                        </a:rPr>
                        <a:t>0.90</a:t>
                      </a:r>
                      <a:r>
                        <a:rPr kumimoji="1" lang="ja-JP" altLang="en-US" sz="1400" dirty="0">
                          <a:latin typeface="Meiryo UI" panose="020B0604030504040204" pitchFamily="50" charset="-128"/>
                          <a:ea typeface="Meiryo UI" panose="020B0604030504040204" pitchFamily="50" charset="-128"/>
                        </a:rPr>
                        <a:t>版</a:t>
                      </a:r>
                    </a:p>
                  </a:txBody>
                  <a:tcPr/>
                </a:tc>
                <a:tc>
                  <a:txBody>
                    <a:bodyPr/>
                    <a:lstStyle/>
                    <a:p>
                      <a:r>
                        <a:rPr kumimoji="1" lang="en-US" altLang="ja-JP" sz="1400" dirty="0">
                          <a:latin typeface="Meiryo UI" panose="020B0604030504040204" pitchFamily="50" charset="-128"/>
                          <a:ea typeface="Meiryo UI" panose="020B0604030504040204" pitchFamily="50" charset="-128"/>
                        </a:rPr>
                        <a:t>2025</a:t>
                      </a:r>
                      <a:r>
                        <a:rPr kumimoji="1" lang="ja-JP" altLang="en-US" sz="1400" dirty="0">
                          <a:latin typeface="Meiryo UI" panose="020B0604030504040204" pitchFamily="50" charset="-128"/>
                          <a:ea typeface="Meiryo UI" panose="020B0604030504040204" pitchFamily="50" charset="-128"/>
                        </a:rPr>
                        <a:t>年</a:t>
                      </a:r>
                      <a:r>
                        <a:rPr kumimoji="1" lang="en-US" altLang="ja-JP" sz="1400" dirty="0">
                          <a:latin typeface="Meiryo UI" panose="020B0604030504040204" pitchFamily="50" charset="-128"/>
                          <a:ea typeface="Meiryo UI" panose="020B0604030504040204" pitchFamily="50" charset="-128"/>
                        </a:rPr>
                        <a:t>4</a:t>
                      </a:r>
                      <a:r>
                        <a:rPr kumimoji="1" lang="ja-JP" altLang="en-US" sz="1400" dirty="0">
                          <a:latin typeface="Meiryo UI" panose="020B0604030504040204" pitchFamily="50" charset="-128"/>
                          <a:ea typeface="Meiryo UI" panose="020B0604030504040204" pitchFamily="50" charset="-128"/>
                        </a:rPr>
                        <a:t>月</a:t>
                      </a:r>
                      <a:r>
                        <a:rPr kumimoji="1" lang="en-US" altLang="ja-JP" sz="1400" dirty="0">
                          <a:latin typeface="Meiryo UI" panose="020B0604030504040204" pitchFamily="50" charset="-128"/>
                          <a:ea typeface="Meiryo UI" panose="020B0604030504040204" pitchFamily="50" charset="-128"/>
                        </a:rPr>
                        <a:t>5</a:t>
                      </a:r>
                      <a:r>
                        <a:rPr kumimoji="1" lang="ja-JP" altLang="en-US" sz="1400" dirty="0">
                          <a:latin typeface="Meiryo UI" panose="020B0604030504040204" pitchFamily="50" charset="-128"/>
                          <a:ea typeface="Meiryo UI" panose="020B0604030504040204" pitchFamily="50" charset="-128"/>
                        </a:rPr>
                        <a:t>日</a:t>
                      </a:r>
                    </a:p>
                  </a:txBody>
                  <a:tcPr/>
                </a:tc>
                <a:tc>
                  <a:txBody>
                    <a:bodyPr/>
                    <a:lstStyle/>
                    <a:p>
                      <a:pPr marL="285750" indent="-285750">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文科省のカリキュラムに従い、データサイエンス応用基礎（学術図書出版社）の記述レベルに合わせてドラフト</a:t>
                      </a:r>
                      <a:endParaRPr kumimoji="1" lang="en-US" altLang="ja-JP" sz="14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「総合知」の観点より企業人が読んでいる書籍のエッセンスを付与</a:t>
                      </a:r>
                      <a:endParaRPr kumimoji="1" lang="en-US" altLang="ja-JP" sz="1400" dirty="0">
                        <a:latin typeface="Meiryo UI" panose="020B0604030504040204" pitchFamily="50" charset="-128"/>
                        <a:ea typeface="Meiryo UI" panose="020B0604030504040204" pitchFamily="50" charset="-128"/>
                      </a:endParaRPr>
                    </a:p>
                    <a:p>
                      <a:endParaRPr kumimoji="1" lang="en-US" altLang="ja-JP" sz="1400" dirty="0">
                        <a:latin typeface="Meiryo UI" panose="020B0604030504040204" pitchFamily="50" charset="-128"/>
                        <a:ea typeface="Meiryo UI" panose="020B0604030504040204" pitchFamily="50" charset="-128"/>
                      </a:endParaRPr>
                    </a:p>
                  </a:txBody>
                  <a:tcPr/>
                </a:tc>
                <a:tc>
                  <a:txBody>
                    <a:bodyPr/>
                    <a:lstStyle/>
                    <a:p>
                      <a:r>
                        <a:rPr kumimoji="1" lang="ja-JP" altLang="en-US" sz="1200" dirty="0">
                          <a:latin typeface="Meiryo UI" panose="020B0604030504040204" pitchFamily="50" charset="-128"/>
                          <a:ea typeface="Meiryo UI" panose="020B0604030504040204" pitchFamily="50" charset="-128"/>
                        </a:rPr>
                        <a:t>教育・学生支援機構</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教授（特定雇用）</a:t>
                      </a:r>
                      <a:endParaRPr kumimoji="1" lang="en-US" altLang="ja-JP" sz="1200" dirty="0">
                        <a:latin typeface="Meiryo UI" panose="020B0604030504040204" pitchFamily="50" charset="-128"/>
                        <a:ea typeface="Meiryo UI" panose="020B0604030504040204" pitchFamily="50" charset="-128"/>
                      </a:endParaRPr>
                    </a:p>
                    <a:p>
                      <a:r>
                        <a:rPr kumimoji="1" lang="ja-JP" altLang="en-US" sz="1400" dirty="0">
                          <a:latin typeface="Meiryo UI" panose="020B0604030504040204" pitchFamily="50" charset="-128"/>
                          <a:ea typeface="Meiryo UI" panose="020B0604030504040204" pitchFamily="50" charset="-128"/>
                        </a:rPr>
                        <a:t>杉浦 友佳</a:t>
                      </a:r>
                    </a:p>
                  </a:txBody>
                  <a:tcPr/>
                </a:tc>
                <a:extLst>
                  <a:ext uri="{0D108BD9-81ED-4DB2-BD59-A6C34878D82A}">
                    <a16:rowId xmlns:a16="http://schemas.microsoft.com/office/drawing/2014/main" val="2164951178"/>
                  </a:ext>
                </a:extLst>
              </a:tr>
              <a:tr h="370840">
                <a:tc>
                  <a:txBody>
                    <a:bodyPr/>
                    <a:lstStyle/>
                    <a:p>
                      <a:r>
                        <a:rPr kumimoji="1" lang="en-US" altLang="ja-JP" sz="1400" dirty="0">
                          <a:latin typeface="Meiryo UI" panose="020B0604030504040204" pitchFamily="50" charset="-128"/>
                          <a:ea typeface="Meiryo UI" panose="020B0604030504040204" pitchFamily="50" charset="-128"/>
                        </a:rPr>
                        <a:t>1.00</a:t>
                      </a:r>
                      <a:r>
                        <a:rPr kumimoji="1" lang="ja-JP" altLang="en-US" sz="1400" dirty="0">
                          <a:latin typeface="Meiryo UI" panose="020B0604030504040204" pitchFamily="50" charset="-128"/>
                          <a:ea typeface="Meiryo UI" panose="020B0604030504040204" pitchFamily="50" charset="-128"/>
                        </a:rPr>
                        <a:t>版</a:t>
                      </a:r>
                    </a:p>
                  </a:txBody>
                  <a:tcPr/>
                </a:tc>
                <a:tc>
                  <a:txBody>
                    <a:bodyPr/>
                    <a:lstStyle/>
                    <a:p>
                      <a:r>
                        <a:rPr kumimoji="1" lang="en-US" altLang="ja-JP" sz="1400" dirty="0">
                          <a:latin typeface="Meiryo UI" panose="020B0604030504040204" pitchFamily="50" charset="-128"/>
                          <a:ea typeface="Meiryo UI" panose="020B0604030504040204" pitchFamily="50" charset="-128"/>
                        </a:rPr>
                        <a:t>2025</a:t>
                      </a:r>
                      <a:r>
                        <a:rPr kumimoji="1" lang="ja-JP" altLang="en-US" sz="1400" dirty="0">
                          <a:latin typeface="Meiryo UI" panose="020B0604030504040204" pitchFamily="50" charset="-128"/>
                          <a:ea typeface="Meiryo UI" panose="020B0604030504040204" pitchFamily="50" charset="-128"/>
                        </a:rPr>
                        <a:t>年</a:t>
                      </a:r>
                      <a:r>
                        <a:rPr kumimoji="1" lang="en-US" altLang="ja-JP" sz="1400" dirty="0">
                          <a:latin typeface="Meiryo UI" panose="020B0604030504040204" pitchFamily="50" charset="-128"/>
                          <a:ea typeface="Meiryo UI" panose="020B0604030504040204" pitchFamily="50" charset="-128"/>
                        </a:rPr>
                        <a:t>5</a:t>
                      </a:r>
                      <a:r>
                        <a:rPr kumimoji="1" lang="ja-JP" altLang="en-US" sz="1400" dirty="0">
                          <a:latin typeface="Meiryo UI" panose="020B0604030504040204" pitchFamily="50" charset="-128"/>
                          <a:ea typeface="Meiryo UI" panose="020B0604030504040204" pitchFamily="50" charset="-128"/>
                        </a:rPr>
                        <a:t>月</a:t>
                      </a:r>
                      <a:r>
                        <a:rPr kumimoji="1" lang="en-US" altLang="ja-JP" sz="1400" dirty="0">
                          <a:latin typeface="Meiryo UI" panose="020B0604030504040204" pitchFamily="50" charset="-128"/>
                          <a:ea typeface="Meiryo UI" panose="020B0604030504040204" pitchFamily="50" charset="-128"/>
                        </a:rPr>
                        <a:t>25</a:t>
                      </a:r>
                      <a:r>
                        <a:rPr kumimoji="1" lang="ja-JP" altLang="en-US" sz="1400" dirty="0">
                          <a:latin typeface="Meiryo UI" panose="020B0604030504040204" pitchFamily="50" charset="-128"/>
                          <a:ea typeface="Meiryo UI" panose="020B0604030504040204" pitchFamily="50" charset="-128"/>
                        </a:rPr>
                        <a:t>日</a:t>
                      </a:r>
                    </a:p>
                  </a:txBody>
                  <a:tcPr/>
                </a:tc>
                <a:tc>
                  <a:txBody>
                    <a:bodyPr/>
                    <a:lstStyle/>
                    <a:p>
                      <a:pPr marL="285750" indent="-285750">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誤記など加筆</a:t>
                      </a:r>
                      <a:r>
                        <a:rPr kumimoji="1" lang="en-US" altLang="ja-JP" sz="1400" dirty="0">
                          <a:latin typeface="Meiryo UI" panose="020B0604030504040204" pitchFamily="50" charset="-128"/>
                          <a:ea typeface="Meiryo UI" panose="020B0604030504040204" pitchFamily="50" charset="-128"/>
                        </a:rPr>
                        <a:t>/</a:t>
                      </a:r>
                      <a:r>
                        <a:rPr kumimoji="1" lang="ja-JP" altLang="en-US" sz="1400" dirty="0">
                          <a:latin typeface="Meiryo UI" panose="020B0604030504040204" pitchFamily="50" charset="-128"/>
                          <a:ea typeface="Meiryo UI" panose="020B0604030504040204" pitchFamily="50" charset="-128"/>
                        </a:rPr>
                        <a:t>修正</a:t>
                      </a:r>
                      <a:endParaRPr kumimoji="1" lang="en-US" altLang="ja-JP" sz="1400" dirty="0">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信州大学の人社系学生のレベルに合わせて修正</a:t>
                      </a:r>
                    </a:p>
                  </a:txBody>
                  <a:tcPr/>
                </a:tc>
                <a:tc>
                  <a:txBody>
                    <a:bodyPr/>
                    <a:lstStyle/>
                    <a:p>
                      <a:r>
                        <a:rPr kumimoji="1" lang="ja-JP" altLang="en-US" sz="1200" dirty="0">
                          <a:latin typeface="Meiryo UI" panose="020B0604030504040204" pitchFamily="50" charset="-128"/>
                          <a:ea typeface="Meiryo UI" panose="020B0604030504040204" pitchFamily="50" charset="-128"/>
                        </a:rPr>
                        <a:t>教育・学生支援機構　</a:t>
                      </a:r>
                    </a:p>
                    <a:p>
                      <a:r>
                        <a:rPr kumimoji="1" lang="ja-JP" altLang="en-US" sz="1200" dirty="0">
                          <a:latin typeface="Meiryo UI" panose="020B0604030504040204" pitchFamily="50" charset="-128"/>
                          <a:ea typeface="Meiryo UI" panose="020B0604030504040204" pitchFamily="50" charset="-128"/>
                        </a:rPr>
                        <a:t>助教（特定雇用）　</a:t>
                      </a:r>
                      <a:endParaRPr kumimoji="1" lang="en-US" altLang="ja-JP" sz="1200" dirty="0">
                        <a:latin typeface="Meiryo UI" panose="020B0604030504040204" pitchFamily="50" charset="-128"/>
                        <a:ea typeface="Meiryo UI" panose="020B0604030504040204" pitchFamily="50" charset="-128"/>
                      </a:endParaRPr>
                    </a:p>
                    <a:p>
                      <a:r>
                        <a:rPr kumimoji="1" lang="ja-JP" altLang="en-US" sz="1400" dirty="0">
                          <a:latin typeface="Meiryo UI" panose="020B0604030504040204" pitchFamily="50" charset="-128"/>
                          <a:ea typeface="Meiryo UI" panose="020B0604030504040204" pitchFamily="50" charset="-128"/>
                        </a:rPr>
                        <a:t>太田家　健佑</a:t>
                      </a:r>
                      <a:endParaRPr kumimoji="1" lang="en-US" altLang="ja-JP" sz="1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687268058"/>
                  </a:ext>
                </a:extLst>
              </a:tr>
              <a:tr h="370840">
                <a:tc>
                  <a:txBody>
                    <a:bodyPr/>
                    <a:lstStyle/>
                    <a:p>
                      <a:r>
                        <a:rPr kumimoji="1" lang="en-US" altLang="ja-JP" sz="1400" dirty="0">
                          <a:latin typeface="Meiryo UI" panose="020B0604030504040204" pitchFamily="50" charset="-128"/>
                          <a:ea typeface="Meiryo UI" panose="020B0604030504040204" pitchFamily="50" charset="-128"/>
                        </a:rPr>
                        <a:t>1.10</a:t>
                      </a:r>
                      <a:r>
                        <a:rPr kumimoji="1" lang="ja-JP" altLang="en-US" sz="1400" dirty="0">
                          <a:latin typeface="Meiryo UI" panose="020B0604030504040204" pitchFamily="50" charset="-128"/>
                          <a:ea typeface="Meiryo UI" panose="020B0604030504040204" pitchFamily="50" charset="-128"/>
                        </a:rPr>
                        <a:t>版</a:t>
                      </a:r>
                    </a:p>
                  </a:txBody>
                  <a:tcPr/>
                </a:tc>
                <a:tc>
                  <a:txBody>
                    <a:bodyPr/>
                    <a:lstStyle/>
                    <a:p>
                      <a:r>
                        <a:rPr kumimoji="1" lang="en-US" altLang="ja-JP" sz="1400" dirty="0">
                          <a:latin typeface="Meiryo UI" panose="020B0604030504040204" pitchFamily="50" charset="-128"/>
                          <a:ea typeface="Meiryo UI" panose="020B0604030504040204" pitchFamily="50" charset="-128"/>
                        </a:rPr>
                        <a:t>2025</a:t>
                      </a:r>
                      <a:r>
                        <a:rPr kumimoji="1" lang="ja-JP" altLang="en-US" sz="1400" dirty="0">
                          <a:latin typeface="Meiryo UI" panose="020B0604030504040204" pitchFamily="50" charset="-128"/>
                          <a:ea typeface="Meiryo UI" panose="020B0604030504040204" pitchFamily="50" charset="-128"/>
                        </a:rPr>
                        <a:t>年</a:t>
                      </a:r>
                      <a:r>
                        <a:rPr kumimoji="1" lang="en-US" altLang="ja-JP" sz="1400" dirty="0">
                          <a:latin typeface="Meiryo UI" panose="020B0604030504040204" pitchFamily="50" charset="-128"/>
                          <a:ea typeface="Meiryo UI" panose="020B0604030504040204" pitchFamily="50" charset="-128"/>
                        </a:rPr>
                        <a:t>7</a:t>
                      </a:r>
                      <a:r>
                        <a:rPr kumimoji="1" lang="ja-JP" altLang="en-US" sz="1400" dirty="0">
                          <a:latin typeface="Meiryo UI" panose="020B0604030504040204" pitchFamily="50" charset="-128"/>
                          <a:ea typeface="Meiryo UI" panose="020B0604030504040204" pitchFamily="50" charset="-128"/>
                        </a:rPr>
                        <a:t>月</a:t>
                      </a:r>
                      <a:r>
                        <a:rPr kumimoji="1" lang="en-US" altLang="ja-JP" sz="1400" dirty="0">
                          <a:latin typeface="Meiryo UI" panose="020B0604030504040204" pitchFamily="50" charset="-128"/>
                          <a:ea typeface="Meiryo UI" panose="020B0604030504040204" pitchFamily="50" charset="-128"/>
                        </a:rPr>
                        <a:t>31</a:t>
                      </a:r>
                      <a:r>
                        <a:rPr kumimoji="1" lang="ja-JP" altLang="en-US" sz="1400" dirty="0">
                          <a:latin typeface="Meiryo UI" panose="020B0604030504040204" pitchFamily="50" charset="-128"/>
                          <a:ea typeface="Meiryo UI" panose="020B0604030504040204" pitchFamily="50" charset="-128"/>
                        </a:rPr>
                        <a:t>日</a:t>
                      </a:r>
                    </a:p>
                  </a:txBody>
                  <a:tcPr/>
                </a:tc>
                <a:tc>
                  <a:txBody>
                    <a:bodyPr/>
                    <a:lstStyle/>
                    <a:p>
                      <a:pPr marL="285750" indent="-285750">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企業研修としてアテストし、教材や教え方に合わせて修正</a:t>
                      </a:r>
                    </a:p>
                  </a:txBody>
                  <a:tcPr/>
                </a:tc>
                <a:tc>
                  <a:txBody>
                    <a:bodyPr/>
                    <a:lstStyle/>
                    <a:p>
                      <a:r>
                        <a:rPr kumimoji="1" lang="ja-JP" altLang="en-US" sz="1200" dirty="0">
                          <a:latin typeface="Meiryo UI" panose="020B0604030504040204" pitchFamily="50" charset="-128"/>
                          <a:ea typeface="Meiryo UI" panose="020B0604030504040204" pitchFamily="50" charset="-128"/>
                        </a:rPr>
                        <a:t>教育・学生支援機構</a:t>
                      </a: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教授（特定雇用）</a:t>
                      </a:r>
                      <a:endParaRPr kumimoji="1" lang="en-US" altLang="ja-JP" sz="1200" dirty="0">
                        <a:latin typeface="Meiryo UI" panose="020B0604030504040204" pitchFamily="50" charset="-128"/>
                        <a:ea typeface="Meiryo UI" panose="020B0604030504040204" pitchFamily="50" charset="-128"/>
                      </a:endParaRPr>
                    </a:p>
                    <a:p>
                      <a:r>
                        <a:rPr kumimoji="1" lang="ja-JP" altLang="en-US" sz="1400" dirty="0">
                          <a:latin typeface="Meiryo UI" panose="020B0604030504040204" pitchFamily="50" charset="-128"/>
                          <a:ea typeface="Meiryo UI" panose="020B0604030504040204" pitchFamily="50" charset="-128"/>
                        </a:rPr>
                        <a:t>杉浦 友佳</a:t>
                      </a:r>
                    </a:p>
                  </a:txBody>
                  <a:tcPr/>
                </a:tc>
                <a:extLst>
                  <a:ext uri="{0D108BD9-81ED-4DB2-BD59-A6C34878D82A}">
                    <a16:rowId xmlns:a16="http://schemas.microsoft.com/office/drawing/2014/main" val="2244754572"/>
                  </a:ext>
                </a:extLst>
              </a:tr>
            </a:tbl>
          </a:graphicData>
        </a:graphic>
      </p:graphicFrame>
      <p:sp>
        <p:nvSpPr>
          <p:cNvPr id="3" name="テキスト ボックス 2">
            <a:extLst>
              <a:ext uri="{FF2B5EF4-FFF2-40B4-BE49-F238E27FC236}">
                <a16:creationId xmlns:a16="http://schemas.microsoft.com/office/drawing/2014/main" id="{25B66CD2-5F64-A403-AC7D-00D5510607F7}"/>
              </a:ext>
            </a:extLst>
          </p:cNvPr>
          <p:cNvSpPr txBox="1"/>
          <p:nvPr/>
        </p:nvSpPr>
        <p:spPr>
          <a:xfrm>
            <a:off x="252484" y="191069"/>
            <a:ext cx="6189259" cy="523220"/>
          </a:xfrm>
          <a:prstGeom prst="rect">
            <a:avLst/>
          </a:prstGeom>
          <a:noFill/>
        </p:spPr>
        <p:txBody>
          <a:bodyPr wrap="square" rtlCol="0">
            <a:spAutoFit/>
          </a:bodyPr>
          <a:lstStyle/>
          <a:p>
            <a:r>
              <a:rPr kumimoji="1" lang="ja-JP" altLang="en-US" sz="2800" b="1" dirty="0">
                <a:latin typeface="Meiryo UI" panose="020B0604030504040204" pitchFamily="50" charset="-128"/>
                <a:ea typeface="Meiryo UI" panose="020B0604030504040204" pitchFamily="50" charset="-128"/>
              </a:rPr>
              <a:t>変更履歴</a:t>
            </a:r>
          </a:p>
        </p:txBody>
      </p:sp>
    </p:spTree>
    <p:extLst>
      <p:ext uri="{BB962C8B-B14F-4D97-AF65-F5344CB8AC3E}">
        <p14:creationId xmlns:p14="http://schemas.microsoft.com/office/powerpoint/2010/main" val="3294614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425FEA-9A9A-AE6B-1704-F28960B92828}"/>
            </a:ext>
          </a:extLst>
        </p:cNvPr>
        <p:cNvGrpSpPr/>
        <p:nvPr/>
      </p:nvGrpSpPr>
      <p:grpSpPr>
        <a:xfrm>
          <a:off x="0" y="0"/>
          <a:ext cx="0" cy="0"/>
          <a:chOff x="0" y="0"/>
          <a:chExt cx="0" cy="0"/>
        </a:xfrm>
      </p:grpSpPr>
      <p:pic>
        <p:nvPicPr>
          <p:cNvPr id="1026" name="Picture 2" descr="愚かな決定を回避する方法: 何故リーダーの判断ミスは起きるのか ...">
            <a:extLst>
              <a:ext uri="{FF2B5EF4-FFF2-40B4-BE49-F238E27FC236}">
                <a16:creationId xmlns:a16="http://schemas.microsoft.com/office/drawing/2014/main" id="{E51EE43A-BCC3-6EC6-F2D1-C18316B5492C}"/>
              </a:ext>
            </a:extLst>
          </p:cNvPr>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838200" y="1452765"/>
            <a:ext cx="1760041" cy="2622758"/>
          </a:xfrm>
          <a:prstGeom prst="rect">
            <a:avLst/>
          </a:prstGeom>
          <a:noFill/>
          <a:extLst>
            <a:ext uri="{909E8E84-426E-40DD-AFC4-6F175D3DCCD1}">
              <a14:hiddenFill xmlns:a14="http://schemas.microsoft.com/office/drawing/2010/main">
                <a:solidFill>
                  <a:srgbClr val="FFFFFF"/>
                </a:solidFill>
              </a14:hiddenFill>
            </a:ext>
          </a:extLst>
        </p:spPr>
      </p:pic>
      <p:sp>
        <p:nvSpPr>
          <p:cNvPr id="4" name="タイトル 3">
            <a:extLst>
              <a:ext uri="{FF2B5EF4-FFF2-40B4-BE49-F238E27FC236}">
                <a16:creationId xmlns:a16="http://schemas.microsoft.com/office/drawing/2014/main" id="{1338D482-579B-8A10-A261-623ED5DFC29E}"/>
              </a:ext>
            </a:extLst>
          </p:cNvPr>
          <p:cNvSpPr>
            <a:spLocks noGrp="1"/>
          </p:cNvSpPr>
          <p:nvPr>
            <p:ph type="title"/>
          </p:nvPr>
        </p:nvSpPr>
        <p:spPr/>
        <p:txBody>
          <a:bodyPr>
            <a:normAutofit/>
          </a:bodyPr>
          <a:lstStyle/>
          <a:p>
            <a:r>
              <a:rPr lang="en-US" altLang="ja-JP" sz="2000" b="1" dirty="0">
                <a:latin typeface="Meiryo UI" panose="020B0604030504040204" pitchFamily="50" charset="-128"/>
                <a:ea typeface="Meiryo UI" panose="020B0604030504040204" pitchFamily="50" charset="-128"/>
              </a:rPr>
              <a:t>Additional Note;</a:t>
            </a:r>
            <a:r>
              <a:rPr lang="ja-JP" altLang="en-US" sz="2000" b="1" dirty="0">
                <a:latin typeface="Meiryo UI" panose="020B0604030504040204" pitchFamily="50" charset="-128"/>
                <a:ea typeface="Meiryo UI" panose="020B0604030504040204" pitchFamily="50" charset="-128"/>
              </a:rPr>
              <a:t>　</a:t>
            </a:r>
            <a:r>
              <a:rPr lang="ja-JP" altLang="en-US" sz="2800" b="1" dirty="0">
                <a:latin typeface="Meiryo UI" panose="020B0604030504040204" pitchFamily="50" charset="-128"/>
                <a:ea typeface="Meiryo UI" panose="020B0604030504040204" pitchFamily="50" charset="-128"/>
              </a:rPr>
              <a:t>愚かな決定を回避する方法，クリスチャン・モレル著</a:t>
            </a:r>
          </a:p>
        </p:txBody>
      </p:sp>
      <p:sp>
        <p:nvSpPr>
          <p:cNvPr id="2" name="テキスト プレースホルダー 1">
            <a:extLst>
              <a:ext uri="{FF2B5EF4-FFF2-40B4-BE49-F238E27FC236}">
                <a16:creationId xmlns:a16="http://schemas.microsoft.com/office/drawing/2014/main" id="{5A0EDA36-7F0B-040F-DBB6-C141A21BFCF6}"/>
              </a:ext>
            </a:extLst>
          </p:cNvPr>
          <p:cNvSpPr>
            <a:spLocks noGrp="1"/>
          </p:cNvSpPr>
          <p:nvPr>
            <p:ph type="body" sz="quarter" idx="13"/>
          </p:nvPr>
        </p:nvSpPr>
        <p:spPr/>
        <p:txBody>
          <a:bodyPr/>
          <a:lstStyle/>
          <a:p>
            <a:r>
              <a:rPr lang="en-US" altLang="ja-JP" dirty="0"/>
              <a:t>Appendix</a:t>
            </a:r>
          </a:p>
        </p:txBody>
      </p:sp>
      <p:sp>
        <p:nvSpPr>
          <p:cNvPr id="6" name="テキスト ボックス 5">
            <a:extLst>
              <a:ext uri="{FF2B5EF4-FFF2-40B4-BE49-F238E27FC236}">
                <a16:creationId xmlns:a16="http://schemas.microsoft.com/office/drawing/2014/main" id="{A993D389-11E2-5673-4FC8-8892B5F0E8D6}"/>
              </a:ext>
            </a:extLst>
          </p:cNvPr>
          <p:cNvSpPr txBox="1"/>
          <p:nvPr/>
        </p:nvSpPr>
        <p:spPr>
          <a:xfrm>
            <a:off x="3004457" y="974165"/>
            <a:ext cx="8814319" cy="292720"/>
          </a:xfrm>
          <a:prstGeom prst="rect">
            <a:avLst/>
          </a:prstGeom>
          <a:noFill/>
        </p:spPr>
        <p:txBody>
          <a:bodyPr wrap="square" rtlCol="0">
            <a:spAutoFit/>
          </a:bodyPr>
          <a:lstStyle/>
          <a:p>
            <a:pPr algn="l" fontAlgn="base"/>
            <a:r>
              <a:rPr lang="ja-JP" altLang="en-US" sz="1600" b="1" i="0" dirty="0">
                <a:solidFill>
                  <a:srgbClr val="000000"/>
                </a:solidFill>
                <a:effectLst/>
                <a:latin typeface="Meiryo UI" panose="020B0604030504040204" pitchFamily="50" charset="-128"/>
                <a:ea typeface="Meiryo UI" panose="020B0604030504040204" pitchFamily="50" charset="-128"/>
              </a:rPr>
              <a:t>アビリーン・パラドクス</a:t>
            </a:r>
            <a:endParaRPr lang="en-US" altLang="ja-JP" sz="1400" b="0" i="0" dirty="0">
              <a:solidFill>
                <a:srgbClr val="000000"/>
              </a:solidFill>
              <a:effectLst/>
              <a:latin typeface="Meiryo UI" panose="020B0604030504040204" pitchFamily="50" charset="-128"/>
              <a:ea typeface="Meiryo UI" panose="020B0604030504040204" pitchFamily="50" charset="-128"/>
            </a:endParaRPr>
          </a:p>
        </p:txBody>
      </p:sp>
      <p:sp>
        <p:nvSpPr>
          <p:cNvPr id="9" name="テキスト ボックス 8">
            <a:extLst>
              <a:ext uri="{FF2B5EF4-FFF2-40B4-BE49-F238E27FC236}">
                <a16:creationId xmlns:a16="http://schemas.microsoft.com/office/drawing/2014/main" id="{51E57ABD-F85A-CF39-8FA0-49C106EBC7DF}"/>
              </a:ext>
            </a:extLst>
          </p:cNvPr>
          <p:cNvSpPr txBox="1"/>
          <p:nvPr/>
        </p:nvSpPr>
        <p:spPr>
          <a:xfrm>
            <a:off x="3183771" y="1214179"/>
            <a:ext cx="8215085" cy="266110"/>
          </a:xfrm>
          <a:prstGeom prst="rect">
            <a:avLst/>
          </a:prstGeom>
          <a:noFill/>
        </p:spPr>
        <p:txBody>
          <a:bodyPr wrap="square" rtlCol="0">
            <a:spAutoFit/>
          </a:bodyPr>
          <a:lstStyle/>
          <a:p>
            <a:pPr algn="ctr"/>
            <a:r>
              <a:rPr kumimoji="1" lang="ja-JP" altLang="en-US" sz="1400" b="1" dirty="0">
                <a:latin typeface="Meiryo UI" panose="020B0604030504040204" pitchFamily="50" charset="-128"/>
                <a:ea typeface="Meiryo UI" panose="020B0604030504040204" pitchFamily="50" charset="-128"/>
              </a:rPr>
              <a:t>ジェリー・ハーベー教授夫妻がテキサス州の両親の家を訪ねてたとき</a:t>
            </a:r>
          </a:p>
        </p:txBody>
      </p:sp>
      <p:pic>
        <p:nvPicPr>
          <p:cNvPr id="3" name="図 2" descr="アイコン&#10;&#10;中程度の精度で自動的に生成された説明">
            <a:extLst>
              <a:ext uri="{FF2B5EF4-FFF2-40B4-BE49-F238E27FC236}">
                <a16:creationId xmlns:a16="http://schemas.microsoft.com/office/drawing/2014/main" id="{B4486A8D-BEFA-01D2-1BB5-6B428DF4B8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5906" y="1925385"/>
            <a:ext cx="1618488" cy="1133397"/>
          </a:xfrm>
          <a:prstGeom prst="rect">
            <a:avLst/>
          </a:prstGeom>
        </p:spPr>
      </p:pic>
      <p:pic>
        <p:nvPicPr>
          <p:cNvPr id="7" name="図 6" descr="ハンガー, ミラー が含まれている画像&#10;&#10;自動的に生成された説明">
            <a:extLst>
              <a:ext uri="{FF2B5EF4-FFF2-40B4-BE49-F238E27FC236}">
                <a16:creationId xmlns:a16="http://schemas.microsoft.com/office/drawing/2014/main" id="{B94B96D7-F063-9748-825E-FB4E733232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48804" y="1992410"/>
            <a:ext cx="1569720" cy="1101218"/>
          </a:xfrm>
          <a:prstGeom prst="rect">
            <a:avLst/>
          </a:prstGeom>
        </p:spPr>
      </p:pic>
      <p:sp>
        <p:nvSpPr>
          <p:cNvPr id="10" name="吹き出し: 円形 9">
            <a:extLst>
              <a:ext uri="{FF2B5EF4-FFF2-40B4-BE49-F238E27FC236}">
                <a16:creationId xmlns:a16="http://schemas.microsoft.com/office/drawing/2014/main" id="{E0A5F7CB-27D4-65F3-9651-6EDF454143DF}"/>
              </a:ext>
            </a:extLst>
          </p:cNvPr>
          <p:cNvSpPr/>
          <p:nvPr/>
        </p:nvSpPr>
        <p:spPr>
          <a:xfrm>
            <a:off x="2961779" y="1660022"/>
            <a:ext cx="1915885" cy="638193"/>
          </a:xfrm>
          <a:prstGeom prst="wedgeEllipseCallout">
            <a:avLst>
              <a:gd name="adj1" fmla="val 52219"/>
              <a:gd name="adj2" fmla="val 37466"/>
            </a:avLst>
          </a:prstGeom>
          <a:noFill/>
          <a:ln w="127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50" dirty="0">
                <a:solidFill>
                  <a:schemeClr val="tx1"/>
                </a:solidFill>
                <a:latin typeface="Meiryo UI" panose="020B0604030504040204" pitchFamily="50" charset="-128"/>
                <a:ea typeface="Meiryo UI" panose="020B0604030504040204" pitchFamily="50" charset="-128"/>
              </a:rPr>
              <a:t>車でアビリーンに行き、何かおいしいものでも食べよう</a:t>
            </a:r>
          </a:p>
        </p:txBody>
      </p:sp>
      <p:sp>
        <p:nvSpPr>
          <p:cNvPr id="11" name="思考の吹き出し: 雲形 10">
            <a:extLst>
              <a:ext uri="{FF2B5EF4-FFF2-40B4-BE49-F238E27FC236}">
                <a16:creationId xmlns:a16="http://schemas.microsoft.com/office/drawing/2014/main" id="{C642C4AB-6515-B1B3-920F-E43573AE8814}"/>
              </a:ext>
            </a:extLst>
          </p:cNvPr>
          <p:cNvSpPr/>
          <p:nvPr/>
        </p:nvSpPr>
        <p:spPr>
          <a:xfrm>
            <a:off x="8164770" y="1599514"/>
            <a:ext cx="3654005" cy="592899"/>
          </a:xfrm>
          <a:prstGeom prst="cloudCallout">
            <a:avLst>
              <a:gd name="adj1" fmla="val -38080"/>
              <a:gd name="adj2" fmla="val 69502"/>
            </a:avLst>
          </a:prstGeom>
          <a:noFill/>
          <a:ln w="127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50" dirty="0">
                <a:solidFill>
                  <a:schemeClr val="tx1"/>
                </a:solidFill>
                <a:latin typeface="Meiryo UI" panose="020B0604030504040204" pitchFamily="50" charset="-128"/>
                <a:ea typeface="Meiryo UI" panose="020B0604030504040204" pitchFamily="50" charset="-128"/>
              </a:rPr>
              <a:t>くそ厚い砂ぼこりの中をエアコンもついていない車で往復</a:t>
            </a:r>
            <a:r>
              <a:rPr kumimoji="1" lang="en-US" altLang="ja-JP" sz="1050" dirty="0">
                <a:solidFill>
                  <a:schemeClr val="tx1"/>
                </a:solidFill>
                <a:latin typeface="Meiryo UI" panose="020B0604030504040204" pitchFamily="50" charset="-128"/>
                <a:ea typeface="Meiryo UI" panose="020B0604030504040204" pitchFamily="50" charset="-128"/>
              </a:rPr>
              <a:t>170</a:t>
            </a:r>
            <a:r>
              <a:rPr kumimoji="1" lang="ja-JP" altLang="en-US" sz="1050" dirty="0">
                <a:solidFill>
                  <a:schemeClr val="tx1"/>
                </a:solidFill>
                <a:latin typeface="Meiryo UI" panose="020B0604030504040204" pitchFamily="50" charset="-128"/>
                <a:ea typeface="Meiryo UI" panose="020B0604030504040204" pitchFamily="50" charset="-128"/>
              </a:rPr>
              <a:t>㎞も走るなんて御免だ</a:t>
            </a:r>
          </a:p>
        </p:txBody>
      </p:sp>
      <p:sp>
        <p:nvSpPr>
          <p:cNvPr id="12" name="吹き出し: 円形 11">
            <a:extLst>
              <a:ext uri="{FF2B5EF4-FFF2-40B4-BE49-F238E27FC236}">
                <a16:creationId xmlns:a16="http://schemas.microsoft.com/office/drawing/2014/main" id="{183508DC-9475-7AF0-CD3A-8BDA0BED088C}"/>
              </a:ext>
            </a:extLst>
          </p:cNvPr>
          <p:cNvSpPr/>
          <p:nvPr/>
        </p:nvSpPr>
        <p:spPr>
          <a:xfrm>
            <a:off x="6537275" y="1735196"/>
            <a:ext cx="1494430" cy="530098"/>
          </a:xfrm>
          <a:prstGeom prst="wedgeEllipseCallout">
            <a:avLst>
              <a:gd name="adj1" fmla="val 37614"/>
              <a:gd name="adj2" fmla="val 48496"/>
            </a:avLst>
          </a:prstGeom>
          <a:noFill/>
          <a:ln w="127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50" dirty="0">
                <a:solidFill>
                  <a:schemeClr val="tx1"/>
                </a:solidFill>
                <a:latin typeface="Meiryo UI" panose="020B0604030504040204" pitchFamily="50" charset="-128"/>
                <a:ea typeface="Meiryo UI" panose="020B0604030504040204" pitchFamily="50" charset="-128"/>
              </a:rPr>
              <a:t>結構ですね。義母も賛成なさればのことですが</a:t>
            </a:r>
          </a:p>
        </p:txBody>
      </p:sp>
      <p:sp>
        <p:nvSpPr>
          <p:cNvPr id="13" name="吹き出し: 円形 12">
            <a:extLst>
              <a:ext uri="{FF2B5EF4-FFF2-40B4-BE49-F238E27FC236}">
                <a16:creationId xmlns:a16="http://schemas.microsoft.com/office/drawing/2014/main" id="{6B7C1429-224A-AD7F-115E-BFB8F8E223FE}"/>
              </a:ext>
            </a:extLst>
          </p:cNvPr>
          <p:cNvSpPr/>
          <p:nvPr/>
        </p:nvSpPr>
        <p:spPr>
          <a:xfrm>
            <a:off x="9401763" y="2429308"/>
            <a:ext cx="2019597" cy="328625"/>
          </a:xfrm>
          <a:prstGeom prst="wedgeEllipseCallout">
            <a:avLst>
              <a:gd name="adj1" fmla="val -66257"/>
              <a:gd name="adj2" fmla="val -5689"/>
            </a:avLst>
          </a:prstGeom>
          <a:noFill/>
          <a:ln w="127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50" dirty="0">
                <a:solidFill>
                  <a:schemeClr val="tx1"/>
                </a:solidFill>
                <a:latin typeface="Meiryo UI" panose="020B0604030504040204" pitchFamily="50" charset="-128"/>
                <a:ea typeface="Meiryo UI" panose="020B0604030504040204" pitchFamily="50" charset="-128"/>
              </a:rPr>
              <a:t>素晴らしいアイデアだわ</a:t>
            </a:r>
          </a:p>
        </p:txBody>
      </p:sp>
      <p:sp>
        <p:nvSpPr>
          <p:cNvPr id="14" name="吹き出し: 円形 13">
            <a:extLst>
              <a:ext uri="{FF2B5EF4-FFF2-40B4-BE49-F238E27FC236}">
                <a16:creationId xmlns:a16="http://schemas.microsoft.com/office/drawing/2014/main" id="{93EC9591-BD36-94DB-703F-50EE29CD70FD}"/>
              </a:ext>
            </a:extLst>
          </p:cNvPr>
          <p:cNvSpPr/>
          <p:nvPr/>
        </p:nvSpPr>
        <p:spPr>
          <a:xfrm>
            <a:off x="6111721" y="2710390"/>
            <a:ext cx="1720321" cy="526497"/>
          </a:xfrm>
          <a:prstGeom prst="wedgeEllipseCallout">
            <a:avLst>
              <a:gd name="adj1" fmla="val -40315"/>
              <a:gd name="adj2" fmla="val -51316"/>
            </a:avLst>
          </a:prstGeom>
          <a:solidFill>
            <a:schemeClr val="bg1"/>
          </a:solidFill>
          <a:ln w="127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50" dirty="0">
                <a:solidFill>
                  <a:schemeClr val="tx1"/>
                </a:solidFill>
                <a:latin typeface="Meiryo UI" panose="020B0604030504040204" pitchFamily="50" charset="-128"/>
                <a:ea typeface="Meiryo UI" panose="020B0604030504040204" pitchFamily="50" charset="-128"/>
              </a:rPr>
              <a:t>もちろんです。アビリーンに行くのは本当に久しぶりです</a:t>
            </a:r>
          </a:p>
        </p:txBody>
      </p:sp>
      <p:sp>
        <p:nvSpPr>
          <p:cNvPr id="23" name="テキスト ボックス 22">
            <a:extLst>
              <a:ext uri="{FF2B5EF4-FFF2-40B4-BE49-F238E27FC236}">
                <a16:creationId xmlns:a16="http://schemas.microsoft.com/office/drawing/2014/main" id="{3B990082-C741-ACEC-34F2-E608785606BC}"/>
              </a:ext>
            </a:extLst>
          </p:cNvPr>
          <p:cNvSpPr txBox="1"/>
          <p:nvPr/>
        </p:nvSpPr>
        <p:spPr>
          <a:xfrm>
            <a:off x="2946275" y="4403556"/>
            <a:ext cx="8215085" cy="307777"/>
          </a:xfrm>
          <a:prstGeom prst="rect">
            <a:avLst/>
          </a:prstGeom>
          <a:noFill/>
        </p:spPr>
        <p:txBody>
          <a:bodyPr wrap="square" rtlCol="0">
            <a:spAutoFit/>
          </a:bodyPr>
          <a:lstStyle/>
          <a:p>
            <a:pPr algn="ctr"/>
            <a:r>
              <a:rPr kumimoji="1" lang="ja-JP" altLang="en-US" sz="1400" b="1" dirty="0">
                <a:latin typeface="Meiryo UI" panose="020B0604030504040204" pitchFamily="50" charset="-128"/>
                <a:ea typeface="Meiryo UI" panose="020B0604030504040204" pitchFamily="50" charset="-128"/>
              </a:rPr>
              <a:t>それぞれが、したい行動とまるで反対のことに同意してしまった</a:t>
            </a:r>
          </a:p>
        </p:txBody>
      </p:sp>
      <p:sp>
        <p:nvSpPr>
          <p:cNvPr id="24" name="テキスト ボックス 23">
            <a:extLst>
              <a:ext uri="{FF2B5EF4-FFF2-40B4-BE49-F238E27FC236}">
                <a16:creationId xmlns:a16="http://schemas.microsoft.com/office/drawing/2014/main" id="{597C76B9-68B9-2523-DE94-8936CD027D13}"/>
              </a:ext>
            </a:extLst>
          </p:cNvPr>
          <p:cNvSpPr txBox="1"/>
          <p:nvPr/>
        </p:nvSpPr>
        <p:spPr>
          <a:xfrm>
            <a:off x="3324094" y="3391411"/>
            <a:ext cx="8215085" cy="266110"/>
          </a:xfrm>
          <a:prstGeom prst="rect">
            <a:avLst/>
          </a:prstGeom>
          <a:noFill/>
          <a:ln>
            <a:noFill/>
          </a:ln>
        </p:spPr>
        <p:txBody>
          <a:bodyPr wrap="square" rtlCol="0">
            <a:spAutoFit/>
          </a:bodyPr>
          <a:lstStyle/>
          <a:p>
            <a:pPr algn="ctr"/>
            <a:r>
              <a:rPr kumimoji="1" lang="ja-JP" altLang="en-US" sz="1400" b="1" dirty="0">
                <a:latin typeface="Meiryo UI" panose="020B0604030504040204" pitchFamily="50" charset="-128"/>
                <a:ea typeface="Meiryo UI" panose="020B0604030504040204" pitchFamily="50" charset="-128"/>
              </a:rPr>
              <a:t>厚さと肌に貼りつく細かな砂塵は耐え難かったし、昼食は無味乾燥で胃にもたれた</a:t>
            </a:r>
          </a:p>
        </p:txBody>
      </p:sp>
      <p:pic>
        <p:nvPicPr>
          <p:cNvPr id="28" name="図 27" descr="アイコン が含まれている画像&#10;&#10;自動的に生成された説明">
            <a:extLst>
              <a:ext uri="{FF2B5EF4-FFF2-40B4-BE49-F238E27FC236}">
                <a16:creationId xmlns:a16="http://schemas.microsoft.com/office/drawing/2014/main" id="{2C393C04-2271-FC2C-B890-4F31C11F28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46275" y="3191202"/>
            <a:ext cx="1384565" cy="513470"/>
          </a:xfrm>
          <a:prstGeom prst="rect">
            <a:avLst/>
          </a:prstGeom>
        </p:spPr>
      </p:pic>
      <p:sp>
        <p:nvSpPr>
          <p:cNvPr id="29" name="テキスト ボックス 28">
            <a:extLst>
              <a:ext uri="{FF2B5EF4-FFF2-40B4-BE49-F238E27FC236}">
                <a16:creationId xmlns:a16="http://schemas.microsoft.com/office/drawing/2014/main" id="{D1F06BCD-A9F3-375D-51EC-67A4DE90362D}"/>
              </a:ext>
            </a:extLst>
          </p:cNvPr>
          <p:cNvSpPr txBox="1"/>
          <p:nvPr/>
        </p:nvSpPr>
        <p:spPr>
          <a:xfrm>
            <a:off x="6537275" y="1606865"/>
            <a:ext cx="320722" cy="239498"/>
          </a:xfrm>
          <a:prstGeom prst="rect">
            <a:avLst/>
          </a:prstGeom>
          <a:noFill/>
        </p:spPr>
        <p:txBody>
          <a:bodyPr wrap="square" rtlCol="0">
            <a:spAutoFit/>
          </a:bodyPr>
          <a:lstStyle/>
          <a:p>
            <a:r>
              <a:rPr kumimoji="1" lang="ja-JP" altLang="en-US" sz="1200" dirty="0"/>
              <a:t>②</a:t>
            </a:r>
          </a:p>
        </p:txBody>
      </p:sp>
      <p:sp>
        <p:nvSpPr>
          <p:cNvPr id="30" name="テキスト ボックス 29">
            <a:extLst>
              <a:ext uri="{FF2B5EF4-FFF2-40B4-BE49-F238E27FC236}">
                <a16:creationId xmlns:a16="http://schemas.microsoft.com/office/drawing/2014/main" id="{A1D61FE9-CCA3-5515-6621-75572BC82093}"/>
              </a:ext>
            </a:extLst>
          </p:cNvPr>
          <p:cNvSpPr txBox="1"/>
          <p:nvPr/>
        </p:nvSpPr>
        <p:spPr>
          <a:xfrm>
            <a:off x="3023410" y="1515506"/>
            <a:ext cx="320722" cy="239498"/>
          </a:xfrm>
          <a:prstGeom prst="rect">
            <a:avLst/>
          </a:prstGeom>
          <a:noFill/>
        </p:spPr>
        <p:txBody>
          <a:bodyPr wrap="square" rtlCol="0">
            <a:spAutoFit/>
          </a:bodyPr>
          <a:lstStyle/>
          <a:p>
            <a:r>
              <a:rPr kumimoji="1" lang="ja-JP" altLang="en-US" sz="1200" dirty="0"/>
              <a:t>①</a:t>
            </a:r>
          </a:p>
        </p:txBody>
      </p:sp>
      <p:sp>
        <p:nvSpPr>
          <p:cNvPr id="31" name="テキスト ボックス 30">
            <a:extLst>
              <a:ext uri="{FF2B5EF4-FFF2-40B4-BE49-F238E27FC236}">
                <a16:creationId xmlns:a16="http://schemas.microsoft.com/office/drawing/2014/main" id="{CC710DB4-C070-E062-E24E-D2FFB9E48E86}"/>
              </a:ext>
            </a:extLst>
          </p:cNvPr>
          <p:cNvSpPr txBox="1"/>
          <p:nvPr/>
        </p:nvSpPr>
        <p:spPr>
          <a:xfrm>
            <a:off x="11071279" y="2252981"/>
            <a:ext cx="320722" cy="239498"/>
          </a:xfrm>
          <a:prstGeom prst="rect">
            <a:avLst/>
          </a:prstGeom>
          <a:noFill/>
        </p:spPr>
        <p:txBody>
          <a:bodyPr wrap="square" rtlCol="0">
            <a:spAutoFit/>
          </a:bodyPr>
          <a:lstStyle/>
          <a:p>
            <a:r>
              <a:rPr kumimoji="1" lang="ja-JP" altLang="en-US" sz="1200" dirty="0"/>
              <a:t>③</a:t>
            </a:r>
          </a:p>
        </p:txBody>
      </p:sp>
      <p:sp>
        <p:nvSpPr>
          <p:cNvPr id="32" name="テキスト ボックス 31">
            <a:extLst>
              <a:ext uri="{FF2B5EF4-FFF2-40B4-BE49-F238E27FC236}">
                <a16:creationId xmlns:a16="http://schemas.microsoft.com/office/drawing/2014/main" id="{2594267F-4AC3-CC5B-79EF-716053A09CFD}"/>
              </a:ext>
            </a:extLst>
          </p:cNvPr>
          <p:cNvSpPr txBox="1"/>
          <p:nvPr/>
        </p:nvSpPr>
        <p:spPr>
          <a:xfrm>
            <a:off x="6537275" y="2515799"/>
            <a:ext cx="320722" cy="239498"/>
          </a:xfrm>
          <a:prstGeom prst="rect">
            <a:avLst/>
          </a:prstGeom>
          <a:noFill/>
        </p:spPr>
        <p:txBody>
          <a:bodyPr wrap="square" rtlCol="0">
            <a:spAutoFit/>
          </a:bodyPr>
          <a:lstStyle/>
          <a:p>
            <a:r>
              <a:rPr kumimoji="1" lang="ja-JP" altLang="en-US" sz="1200" dirty="0"/>
              <a:t>④</a:t>
            </a:r>
          </a:p>
        </p:txBody>
      </p:sp>
      <p:sp>
        <p:nvSpPr>
          <p:cNvPr id="8" name="テキスト ボックス 7">
            <a:extLst>
              <a:ext uri="{FF2B5EF4-FFF2-40B4-BE49-F238E27FC236}">
                <a16:creationId xmlns:a16="http://schemas.microsoft.com/office/drawing/2014/main" id="{26653379-1E59-D40C-D66B-87BF0CBA4A6C}"/>
              </a:ext>
            </a:extLst>
          </p:cNvPr>
          <p:cNvSpPr txBox="1"/>
          <p:nvPr/>
        </p:nvSpPr>
        <p:spPr>
          <a:xfrm>
            <a:off x="3460402" y="3728918"/>
            <a:ext cx="7960958" cy="646331"/>
          </a:xfrm>
          <a:prstGeom prst="rect">
            <a:avLst/>
          </a:prstGeom>
          <a:noFill/>
        </p:spPr>
        <p:txBody>
          <a:bodyPr wrap="square">
            <a:spAutoFit/>
          </a:bodyPr>
          <a:lstStyle/>
          <a:p>
            <a:r>
              <a:rPr lang="ja-JP" altLang="en-US" sz="1200" dirty="0">
                <a:latin typeface="Meiryo UI" panose="020B0604030504040204" pitchFamily="50" charset="-128"/>
                <a:ea typeface="Meiryo UI" panose="020B0604030504040204" pitchFamily="50" charset="-128"/>
              </a:rPr>
              <a:t>義母「実を言うと私は行きたくなかった。あなた達３人が行きたがってたから。</a:t>
            </a:r>
            <a:endParaRPr lang="en-US" altLang="ja-JP" sz="1200" dirty="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妻　「私のせいにしないで、行きたがってたのは、あなた達でしょ。」</a:t>
            </a:r>
          </a:p>
          <a:p>
            <a:r>
              <a:rPr lang="ja-JP" altLang="en-US" sz="1200" dirty="0">
                <a:latin typeface="Meiryo UI" panose="020B0604030504040204" pitchFamily="50" charset="-128"/>
                <a:ea typeface="Meiryo UI" panose="020B0604030504040204" pitchFamily="50" charset="-128"/>
              </a:rPr>
              <a:t>義父「冗談じゃない。私だってあんなところ行きたくもなかった。でも、滅多しか来ない君たちが、退屈するんじゃないかと思ったんだ。</a:t>
            </a:r>
          </a:p>
        </p:txBody>
      </p:sp>
      <p:sp>
        <p:nvSpPr>
          <p:cNvPr id="15" name="テキスト ボックス 14">
            <a:extLst>
              <a:ext uri="{FF2B5EF4-FFF2-40B4-BE49-F238E27FC236}">
                <a16:creationId xmlns:a16="http://schemas.microsoft.com/office/drawing/2014/main" id="{50C4645F-8C5D-A260-D16A-CC20C5985135}"/>
              </a:ext>
            </a:extLst>
          </p:cNvPr>
          <p:cNvSpPr txBox="1"/>
          <p:nvPr/>
        </p:nvSpPr>
        <p:spPr>
          <a:xfrm>
            <a:off x="143435" y="5054237"/>
            <a:ext cx="6393840" cy="1600438"/>
          </a:xfrm>
          <a:prstGeom prst="rect">
            <a:avLst/>
          </a:prstGeom>
          <a:noFill/>
        </p:spPr>
        <p:txBody>
          <a:bodyPr wrap="square" rtlCol="0">
            <a:spAutoFit/>
          </a:bodyPr>
          <a:lstStyle/>
          <a:p>
            <a:r>
              <a:rPr kumimoji="1" lang="ja-JP" altLang="en-US" sz="1400" b="1" dirty="0">
                <a:latin typeface="Meiryo UI" panose="020B0604030504040204" pitchFamily="50" charset="-128"/>
                <a:ea typeface="Meiryo UI" panose="020B0604030504040204" pitchFamily="50" charset="-128"/>
              </a:rPr>
              <a:t>目的に一致しない結果</a:t>
            </a:r>
            <a:endParaRPr kumimoji="1" lang="en-US" altLang="ja-JP" sz="1400" b="1" dirty="0">
              <a:latin typeface="Meiryo UI" panose="020B0604030504040204" pitchFamily="50" charset="-128"/>
              <a:ea typeface="Meiryo UI" panose="020B0604030504040204" pitchFamily="50" charset="-128"/>
            </a:endParaRPr>
          </a:p>
          <a:p>
            <a:pPr marL="285750" indent="-10795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決定者にとって未知な、それゆえ制御不可能な要因が働く決定過程</a:t>
            </a:r>
            <a:endParaRPr lang="en-US" altLang="ja-JP" sz="1200" dirty="0">
              <a:latin typeface="Meiryo UI" panose="020B0604030504040204" pitchFamily="50" charset="-128"/>
              <a:ea typeface="Meiryo UI" panose="020B0604030504040204" pitchFamily="50" charset="-128"/>
            </a:endParaRPr>
          </a:p>
          <a:p>
            <a:pPr marL="285750" indent="-107950">
              <a:buFont typeface="Arial" panose="020B0604020202020204" pitchFamily="34" charset="0"/>
              <a:buChar char="•"/>
            </a:pPr>
            <a:r>
              <a:rPr kumimoji="1" lang="ja-JP" altLang="en-US" sz="1200" dirty="0">
                <a:latin typeface="Meiryo UI" panose="020B0604030504040204" pitchFamily="50" charset="-128"/>
                <a:ea typeface="Meiryo UI" panose="020B0604030504040204" pitchFamily="50" charset="-128"/>
              </a:rPr>
              <a:t>組み合わせ効果での決定過程（複数の決定を組み合わせると、機械的に望まない結果を招くことがある）</a:t>
            </a:r>
            <a:endParaRPr kumimoji="1" lang="en-US" altLang="ja-JP" sz="1200" dirty="0">
              <a:latin typeface="Meiryo UI" panose="020B0604030504040204" pitchFamily="50" charset="-128"/>
              <a:ea typeface="Meiryo UI" panose="020B0604030504040204" pitchFamily="50" charset="-128"/>
            </a:endParaRPr>
          </a:p>
          <a:p>
            <a:pPr marL="285750" indent="-10795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凡庸な決定過程（情報を処理する人間の能力には限界があり、協調の度合いも不完全な場合）</a:t>
            </a:r>
            <a:endParaRPr lang="en-US" altLang="ja-JP" sz="1200" dirty="0">
              <a:latin typeface="Meiryo UI" panose="020B0604030504040204" pitchFamily="50" charset="-128"/>
              <a:ea typeface="Meiryo UI" panose="020B0604030504040204" pitchFamily="50" charset="-128"/>
            </a:endParaRPr>
          </a:p>
          <a:p>
            <a:pPr marL="285750" indent="-107950">
              <a:buFont typeface="Arial" panose="020B0604020202020204" pitchFamily="34" charset="0"/>
              <a:buChar char="•"/>
            </a:pPr>
            <a:r>
              <a:rPr kumimoji="1" lang="ja-JP" altLang="en-US" sz="1200" dirty="0">
                <a:latin typeface="Meiryo UI" panose="020B0604030504040204" pitchFamily="50" charset="-128"/>
                <a:ea typeface="Meiryo UI" panose="020B0604030504040204" pitchFamily="50" charset="-128"/>
              </a:rPr>
              <a:t>愚か</a:t>
            </a:r>
            <a:r>
              <a:rPr lang="ja-JP" altLang="en-US" sz="1200" dirty="0">
                <a:latin typeface="Meiryo UI" panose="020B0604030504040204" pitchFamily="50" charset="-128"/>
                <a:ea typeface="Meiryo UI" panose="020B0604030504040204" pitchFamily="50" charset="-128"/>
              </a:rPr>
              <a:t>な決定過程（徹底的かつ執拗に、追及する目的に反する行動）</a:t>
            </a:r>
            <a:endParaRPr lang="en-US" altLang="ja-JP" sz="1200" dirty="0">
              <a:latin typeface="Meiryo UI" panose="020B0604030504040204" pitchFamily="50" charset="-128"/>
              <a:ea typeface="Meiryo UI" panose="020B0604030504040204" pitchFamily="50" charset="-128"/>
            </a:endParaRPr>
          </a:p>
          <a:p>
            <a:pPr marL="742950" lvl="1" indent="-285750">
              <a:buFont typeface="Wingdings" panose="05000000000000000000" pitchFamily="2" charset="2"/>
              <a:buChar char="ü"/>
            </a:pPr>
            <a:r>
              <a:rPr lang="ja-JP" altLang="en-US" sz="1200" dirty="0">
                <a:latin typeface="Meiryo UI" panose="020B0604030504040204" pitchFamily="50" charset="-128"/>
                <a:ea typeface="Meiryo UI" panose="020B0604030504040204" pitchFamily="50" charset="-128"/>
              </a:rPr>
              <a:t>直感的な理屈</a:t>
            </a:r>
            <a:endParaRPr lang="en-US" altLang="ja-JP" sz="1200" dirty="0">
              <a:latin typeface="Meiryo UI" panose="020B0604030504040204" pitchFamily="50" charset="-128"/>
              <a:ea typeface="Meiryo UI" panose="020B0604030504040204" pitchFamily="50" charset="-128"/>
            </a:endParaRPr>
          </a:p>
          <a:p>
            <a:pPr marL="742950" lvl="1" indent="-285750">
              <a:buFont typeface="Wingdings" panose="05000000000000000000" pitchFamily="2" charset="2"/>
              <a:buChar char="ü"/>
            </a:pPr>
            <a:r>
              <a:rPr lang="ja-JP" altLang="en-US" sz="1200" dirty="0">
                <a:latin typeface="Meiryo UI" panose="020B0604030504040204" pitchFamily="50" charset="-128"/>
                <a:ea typeface="Meiryo UI" panose="020B0604030504040204" pitchFamily="50" charset="-128"/>
              </a:rPr>
              <a:t>暗黙の了解と暗黙の誤解</a:t>
            </a:r>
            <a:endParaRPr lang="en-US" altLang="ja-JP" sz="1200" dirty="0">
              <a:latin typeface="Meiryo UI" panose="020B0604030504040204" pitchFamily="50" charset="-128"/>
              <a:ea typeface="Meiryo UI" panose="020B0604030504040204" pitchFamily="50" charset="-128"/>
            </a:endParaRPr>
          </a:p>
        </p:txBody>
      </p:sp>
      <p:sp>
        <p:nvSpPr>
          <p:cNvPr id="16" name="テキスト ボックス 15">
            <a:extLst>
              <a:ext uri="{FF2B5EF4-FFF2-40B4-BE49-F238E27FC236}">
                <a16:creationId xmlns:a16="http://schemas.microsoft.com/office/drawing/2014/main" id="{F0E068D8-7096-8EC7-8ECC-8A4409478ECC}"/>
              </a:ext>
            </a:extLst>
          </p:cNvPr>
          <p:cNvSpPr txBox="1"/>
          <p:nvPr/>
        </p:nvSpPr>
        <p:spPr>
          <a:xfrm>
            <a:off x="6826483" y="5056522"/>
            <a:ext cx="4746813" cy="1231106"/>
          </a:xfrm>
          <a:prstGeom prst="rect">
            <a:avLst/>
          </a:prstGeom>
          <a:noFill/>
        </p:spPr>
        <p:txBody>
          <a:bodyPr wrap="square" rtlCol="0">
            <a:spAutoFit/>
          </a:bodyPr>
          <a:lstStyle/>
          <a:p>
            <a:r>
              <a:rPr lang="ja-JP" altLang="en-US" sz="1400" b="1" dirty="0">
                <a:latin typeface="Meiryo UI" panose="020B0604030504040204" pitchFamily="50" charset="-128"/>
                <a:ea typeface="Meiryo UI" panose="020B0604030504040204" pitchFamily="50" charset="-128"/>
              </a:rPr>
              <a:t>決定プロセスにおける思考回路</a:t>
            </a:r>
            <a:endParaRPr lang="en-US" altLang="ja-JP" sz="1400" b="1" dirty="0">
              <a:latin typeface="Meiryo UI" panose="020B0604030504040204" pitchFamily="50" charset="-128"/>
              <a:ea typeface="Meiryo UI" panose="020B0604030504040204" pitchFamily="50" charset="-128"/>
            </a:endParaRPr>
          </a:p>
          <a:p>
            <a:pPr marL="285750" indent="-107950">
              <a:buFont typeface="Arial" panose="020B0604020202020204" pitchFamily="34" charset="0"/>
              <a:buChar char="•"/>
            </a:pPr>
            <a:r>
              <a:rPr kumimoji="1" lang="ja-JP" altLang="en-US" sz="1200" dirty="0">
                <a:latin typeface="Meiryo UI" panose="020B0604030504040204" pitchFamily="50" charset="-128"/>
                <a:ea typeface="Meiryo UI" panose="020B0604030504040204" pitchFamily="50" charset="-128"/>
              </a:rPr>
              <a:t>推定される原因と時間的近さ、あるいは相似を通し解決を図ろうとする</a:t>
            </a:r>
            <a:endParaRPr kumimoji="1" lang="en-US" altLang="ja-JP" sz="1200" dirty="0">
              <a:latin typeface="Meiryo UI" panose="020B0604030504040204" pitchFamily="50" charset="-128"/>
              <a:ea typeface="Meiryo UI" panose="020B0604030504040204" pitchFamily="50" charset="-128"/>
            </a:endParaRPr>
          </a:p>
          <a:p>
            <a:pPr marL="285750" indent="-10795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一方の段階、あるいは事象を遊離してしまい、最初の段階あるいは事象しか考えなくなる（非必然的理由付け）</a:t>
            </a:r>
            <a:endParaRPr lang="en-US" altLang="ja-JP" sz="1200" dirty="0">
              <a:latin typeface="Meiryo UI" panose="020B0604030504040204" pitchFamily="50" charset="-128"/>
              <a:ea typeface="Meiryo UI" panose="020B0604030504040204" pitchFamily="50" charset="-128"/>
            </a:endParaRPr>
          </a:p>
          <a:p>
            <a:pPr marL="285750" indent="-107950">
              <a:buFont typeface="Arial" panose="020B0604020202020204" pitchFamily="34" charset="0"/>
              <a:buChar char="•"/>
            </a:pPr>
            <a:r>
              <a:rPr kumimoji="1" lang="ja-JP" altLang="en-US" sz="1200" dirty="0">
                <a:latin typeface="Meiryo UI" panose="020B0604030504040204" pitchFamily="50" charset="-128"/>
                <a:ea typeface="Meiryo UI" panose="020B0604030504040204" pitchFamily="50" charset="-128"/>
              </a:rPr>
              <a:t>不確実なことを確かだとみなす</a:t>
            </a:r>
            <a:endParaRPr kumimoji="1" lang="en-US" altLang="ja-JP" sz="1200" dirty="0">
              <a:latin typeface="Meiryo UI" panose="020B0604030504040204" pitchFamily="50" charset="-128"/>
              <a:ea typeface="Meiryo UI" panose="020B0604030504040204" pitchFamily="50" charset="-128"/>
            </a:endParaRPr>
          </a:p>
          <a:p>
            <a:pPr marL="285750" indent="-107950">
              <a:buFont typeface="Arial" panose="020B0604020202020204" pitchFamily="34" charset="0"/>
              <a:buChar char="•"/>
            </a:pPr>
            <a:r>
              <a:rPr lang="ja-JP" altLang="en-US" sz="1200" dirty="0">
                <a:latin typeface="Meiryo UI" panose="020B0604030504040204" pitchFamily="50" charset="-128"/>
                <a:ea typeface="Meiryo UI" panose="020B0604030504040204" pitchFamily="50" charset="-128"/>
              </a:rPr>
              <a:t>論理の短絡</a:t>
            </a:r>
            <a:endParaRPr lang="en-US" altLang="ja-JP" sz="120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21A9B4FA-C795-0A0B-7DDD-C577EC482ED9}"/>
              </a:ext>
            </a:extLst>
          </p:cNvPr>
          <p:cNvSpPr>
            <a:spLocks noGrp="1"/>
          </p:cNvSpPr>
          <p:nvPr>
            <p:ph type="sldNum" sz="quarter" idx="12"/>
          </p:nvPr>
        </p:nvSpPr>
        <p:spPr/>
        <p:txBody>
          <a:bodyPr/>
          <a:lstStyle/>
          <a:p>
            <a:fld id="{2977F5E9-0479-47A0-9E51-109E0858BCF2}" type="slidenum">
              <a:rPr kumimoji="1" lang="ja-JP" altLang="en-US" smtClean="0"/>
              <a:t>30</a:t>
            </a:fld>
            <a:endParaRPr kumimoji="1" lang="ja-JP" altLang="en-US"/>
          </a:p>
        </p:txBody>
      </p:sp>
      <p:sp>
        <p:nvSpPr>
          <p:cNvPr id="18" name="テキスト ボックス 17">
            <a:extLst>
              <a:ext uri="{FF2B5EF4-FFF2-40B4-BE49-F238E27FC236}">
                <a16:creationId xmlns:a16="http://schemas.microsoft.com/office/drawing/2014/main" id="{491F78E8-B30A-77B5-251C-4E9CF1D7131E}"/>
              </a:ext>
            </a:extLst>
          </p:cNvPr>
          <p:cNvSpPr txBox="1"/>
          <p:nvPr/>
        </p:nvSpPr>
        <p:spPr>
          <a:xfrm>
            <a:off x="770640" y="4075523"/>
            <a:ext cx="1996605" cy="230832"/>
          </a:xfrm>
          <a:prstGeom prst="rect">
            <a:avLst/>
          </a:prstGeom>
          <a:noFill/>
        </p:spPr>
        <p:txBody>
          <a:bodyPr wrap="square">
            <a:spAutoFit/>
          </a:bodyPr>
          <a:lstStyle/>
          <a:p>
            <a:r>
              <a:rPr lang="zh-TW" altLang="en-US" sz="900" dirty="0">
                <a:latin typeface="Meiryo UI" panose="020B0604030504040204" pitchFamily="50" charset="-128"/>
                <a:ea typeface="Meiryo UI" panose="020B0604030504040204" pitchFamily="50" charset="-128"/>
              </a:rPr>
              <a:t>出版社 ‏ </a:t>
            </a:r>
            <a:r>
              <a:rPr lang="en-US" altLang="zh-TW" sz="900" dirty="0">
                <a:latin typeface="Meiryo UI" panose="020B0604030504040204" pitchFamily="50" charset="-128"/>
                <a:ea typeface="Meiryo UI" panose="020B0604030504040204" pitchFamily="50" charset="-128"/>
              </a:rPr>
              <a:t>: ‎ </a:t>
            </a:r>
            <a:r>
              <a:rPr lang="zh-TW" altLang="en-US" sz="900" dirty="0">
                <a:latin typeface="Meiryo UI" panose="020B0604030504040204" pitchFamily="50" charset="-128"/>
                <a:ea typeface="Meiryo UI" panose="020B0604030504040204" pitchFamily="50" charset="-128"/>
              </a:rPr>
              <a:t>講談社 </a:t>
            </a:r>
            <a:r>
              <a:rPr lang="en-US" altLang="zh-TW" sz="900" dirty="0">
                <a:latin typeface="Meiryo UI" panose="020B0604030504040204" pitchFamily="50" charset="-128"/>
                <a:ea typeface="Meiryo UI" panose="020B0604030504040204" pitchFamily="50" charset="-128"/>
              </a:rPr>
              <a:t>(2005/11/1)</a:t>
            </a:r>
            <a:endParaRPr lang="ja-JP" altLang="en-US" sz="9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443104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121B0F-9A76-17E6-F9BD-7AD67B71EC35}"/>
            </a:ext>
          </a:extLst>
        </p:cNvPr>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FF06E7E1-C8D8-EDDC-2837-E0A9EB523CEC}"/>
              </a:ext>
            </a:extLst>
          </p:cNvPr>
          <p:cNvSpPr txBox="1"/>
          <p:nvPr/>
        </p:nvSpPr>
        <p:spPr>
          <a:xfrm>
            <a:off x="2315883" y="3013502"/>
            <a:ext cx="7560235" cy="830997"/>
          </a:xfrm>
          <a:prstGeom prst="rect">
            <a:avLst/>
          </a:prstGeom>
          <a:noFill/>
        </p:spPr>
        <p:txBody>
          <a:bodyPr wrap="square" rtlCol="0">
            <a:spAutoFit/>
          </a:bodyPr>
          <a:lstStyle/>
          <a:p>
            <a:pPr algn="ctr"/>
            <a:r>
              <a:rPr lang="ja-JP" altLang="en-US" sz="4800" b="1" dirty="0">
                <a:latin typeface="Meiryo UI" panose="020B0604030504040204" pitchFamily="50" charset="-128"/>
                <a:ea typeface="Meiryo UI" panose="020B0604030504040204" pitchFamily="50" charset="-128"/>
              </a:rPr>
              <a:t>７ー１．</a:t>
            </a:r>
            <a:r>
              <a:rPr lang="en-US" altLang="ja-JP" sz="4800" b="1" dirty="0">
                <a:latin typeface="Meiryo UI" panose="020B0604030504040204" pitchFamily="50" charset="-128"/>
                <a:ea typeface="Meiryo UI" panose="020B0604030504040204" pitchFamily="50" charset="-128"/>
              </a:rPr>
              <a:t>AI</a:t>
            </a:r>
            <a:r>
              <a:rPr lang="ja-JP" altLang="en-US" sz="4800" b="1" dirty="0">
                <a:latin typeface="Meiryo UI" panose="020B0604030504040204" pitchFamily="50" charset="-128"/>
                <a:ea typeface="Meiryo UI" panose="020B0604030504040204" pitchFamily="50" charset="-128"/>
              </a:rPr>
              <a:t>の構築と運用</a:t>
            </a:r>
            <a:endParaRPr kumimoji="1" lang="ja-JP" altLang="en-US" sz="4800" dirty="0"/>
          </a:p>
        </p:txBody>
      </p:sp>
      <p:sp>
        <p:nvSpPr>
          <p:cNvPr id="2" name="スライド番号プレースホルダー 1">
            <a:extLst>
              <a:ext uri="{FF2B5EF4-FFF2-40B4-BE49-F238E27FC236}">
                <a16:creationId xmlns:a16="http://schemas.microsoft.com/office/drawing/2014/main" id="{8603EA4D-71AC-38FD-91BD-65756D55D70C}"/>
              </a:ext>
            </a:extLst>
          </p:cNvPr>
          <p:cNvSpPr>
            <a:spLocks noGrp="1"/>
          </p:cNvSpPr>
          <p:nvPr>
            <p:ph type="sldNum" sz="quarter" idx="12"/>
          </p:nvPr>
        </p:nvSpPr>
        <p:spPr/>
        <p:txBody>
          <a:bodyPr/>
          <a:lstStyle/>
          <a:p>
            <a:fld id="{2977F5E9-0479-47A0-9E51-109E0858BCF2}" type="slidenum">
              <a:rPr kumimoji="1" lang="ja-JP" altLang="en-US" smtClean="0"/>
              <a:t>4</a:t>
            </a:fld>
            <a:endParaRPr kumimoji="1" lang="ja-JP" altLang="en-US"/>
          </a:p>
        </p:txBody>
      </p:sp>
    </p:spTree>
    <p:extLst>
      <p:ext uri="{BB962C8B-B14F-4D97-AF65-F5344CB8AC3E}">
        <p14:creationId xmlns:p14="http://schemas.microsoft.com/office/powerpoint/2010/main" val="3940666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20E180B-BEC6-09D2-A477-950D85B399A0}"/>
              </a:ext>
            </a:extLst>
          </p:cNvPr>
          <p:cNvSpPr>
            <a:spLocks noGrp="1"/>
          </p:cNvSpPr>
          <p:nvPr>
            <p:ph type="title"/>
          </p:nvPr>
        </p:nvSpPr>
        <p:spPr/>
        <p:txBody>
          <a:bodyPr/>
          <a:lstStyle/>
          <a:p>
            <a:r>
              <a:rPr kumimoji="1" lang="ja-JP" altLang="en-US" b="1" dirty="0"/>
              <a:t>企画，データ収集・前処理</a:t>
            </a:r>
          </a:p>
        </p:txBody>
      </p:sp>
      <p:sp>
        <p:nvSpPr>
          <p:cNvPr id="3" name="テキスト プレースホルダー 2">
            <a:extLst>
              <a:ext uri="{FF2B5EF4-FFF2-40B4-BE49-F238E27FC236}">
                <a16:creationId xmlns:a16="http://schemas.microsoft.com/office/drawing/2014/main" id="{7F1664D1-926F-AA7A-B69A-E98654DBD798}"/>
              </a:ext>
            </a:extLst>
          </p:cNvPr>
          <p:cNvSpPr>
            <a:spLocks noGrp="1"/>
          </p:cNvSpPr>
          <p:nvPr>
            <p:ph type="body" sz="quarter" idx="13"/>
          </p:nvPr>
        </p:nvSpPr>
        <p:spPr/>
        <p:txBody>
          <a:bodyPr/>
          <a:lstStyle/>
          <a:p>
            <a:r>
              <a:rPr kumimoji="1" lang="ja-JP" altLang="en-US" dirty="0"/>
              <a:t>７ー１．</a:t>
            </a:r>
            <a:r>
              <a:rPr kumimoji="1" lang="en-US" altLang="ja-JP" dirty="0"/>
              <a:t>AI</a:t>
            </a:r>
            <a:r>
              <a:rPr kumimoji="1" lang="ja-JP" altLang="en-US" dirty="0"/>
              <a:t>の構築と運用</a:t>
            </a:r>
          </a:p>
        </p:txBody>
      </p:sp>
      <p:sp>
        <p:nvSpPr>
          <p:cNvPr id="4" name="テキスト ボックス 3">
            <a:extLst>
              <a:ext uri="{FF2B5EF4-FFF2-40B4-BE49-F238E27FC236}">
                <a16:creationId xmlns:a16="http://schemas.microsoft.com/office/drawing/2014/main" id="{BC76D779-0947-C2B7-45E1-11FB6611EF35}"/>
              </a:ext>
            </a:extLst>
          </p:cNvPr>
          <p:cNvSpPr txBox="1"/>
          <p:nvPr/>
        </p:nvSpPr>
        <p:spPr>
          <a:xfrm>
            <a:off x="352612" y="1368612"/>
            <a:ext cx="10022541" cy="3293209"/>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ステップ１　機械学習プロジェクトの企画</a:t>
            </a:r>
            <a:endParaRPr kumimoji="1" lang="en-US" altLang="ja-JP" sz="1600" b="1"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組織の中にある課題をみつける（ソリューションの提供（</a:t>
            </a:r>
            <a:r>
              <a:rPr lang="en-US" altLang="ja-JP" sz="1600" dirty="0">
                <a:latin typeface="Meiryo UI" panose="020B0604030504040204" pitchFamily="50" charset="-128"/>
                <a:ea typeface="Meiryo UI" panose="020B0604030504040204" pitchFamily="50" charset="-128"/>
              </a:rPr>
              <a:t>Solution Out</a:t>
            </a:r>
            <a:r>
              <a:rPr lang="ja-JP" altLang="en-US" sz="1600" dirty="0">
                <a:latin typeface="Meiryo UI" panose="020B0604030504040204" pitchFamily="50" charset="-128"/>
                <a:ea typeface="Meiryo UI" panose="020B0604030504040204" pitchFamily="50" charset="-128"/>
              </a:rPr>
              <a:t>でなく</a:t>
            </a:r>
            <a:r>
              <a:rPr lang="en-US" altLang="ja-JP" sz="1600" dirty="0">
                <a:latin typeface="Meiryo UI" panose="020B0604030504040204" pitchFamily="50" charset="-128"/>
                <a:ea typeface="Meiryo UI" panose="020B0604030504040204" pitchFamily="50" charset="-128"/>
              </a:rPr>
              <a:t>Pain Pull</a:t>
            </a:r>
            <a:r>
              <a:rPr lang="en-US" altLang="ja-JP" sz="1600" baseline="30000" dirty="0">
                <a:latin typeface="Meiryo UI" panose="020B0604030504040204" pitchFamily="50" charset="-128"/>
                <a:ea typeface="Meiryo UI" panose="020B0604030504040204" pitchFamily="50" charset="-128"/>
              </a:rPr>
              <a:t>※1</a:t>
            </a:r>
            <a:r>
              <a:rPr lang="ja-JP" altLang="en-US" sz="1600" dirty="0">
                <a:latin typeface="Meiryo UI" panose="020B0604030504040204" pitchFamily="50" charset="-128"/>
                <a:ea typeface="Meiryo UI" panose="020B0604030504040204" pitchFamily="50" charset="-128"/>
              </a:rPr>
              <a:t>）</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場合によっては課題をみつけるためのプロジェクトとする</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作成するモデルで課題解決が可能か仮説を立てる</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仮説に基づき、利用できるデータに説明能力があるか、</a:t>
            </a:r>
            <a:r>
              <a:rPr kumimoji="1" lang="ja-JP" altLang="en-US" sz="1600" dirty="0">
                <a:latin typeface="Meiryo UI" panose="020B0604030504040204" pitchFamily="50" charset="-128"/>
                <a:ea typeface="Meiryo UI" panose="020B0604030504040204" pitchFamily="50" charset="-128"/>
              </a:rPr>
              <a:t>現場で使用に耐えうる仕様になるかを机上で見極める</a:t>
            </a:r>
            <a:endParaRPr kumimoji="1" lang="en-US" altLang="ja-JP" sz="1600" dirty="0">
              <a:latin typeface="Meiryo UI" panose="020B0604030504040204" pitchFamily="50" charset="-128"/>
              <a:ea typeface="Meiryo UI" panose="020B0604030504040204" pitchFamily="50" charset="-128"/>
            </a:endParaRPr>
          </a:p>
          <a:p>
            <a:pPr lvl="1"/>
            <a:endParaRPr kumimoji="1" lang="en-US" altLang="ja-JP" sz="1600" dirty="0">
              <a:latin typeface="Meiryo UI" panose="020B0604030504040204" pitchFamily="50" charset="-128"/>
              <a:ea typeface="Meiryo UI" panose="020B0604030504040204" pitchFamily="50" charset="-128"/>
            </a:endParaRPr>
          </a:p>
          <a:p>
            <a:r>
              <a:rPr lang="ja-JP" altLang="en-US" sz="1600" b="1" dirty="0">
                <a:latin typeface="Meiryo UI" panose="020B0604030504040204" pitchFamily="50" charset="-128"/>
                <a:ea typeface="Meiryo UI" panose="020B0604030504040204" pitchFamily="50" charset="-128"/>
              </a:rPr>
              <a:t>ステップ２　データの収集，前処理</a:t>
            </a:r>
            <a:endParaRPr lang="en-US" altLang="ja-JP" sz="1600" b="1"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センサーなどから自動的に取得されるデータ</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人間が判断した情報や外部から取得する情報（アノテーション）</a:t>
            </a:r>
            <a:endParaRPr lang="en-US" altLang="ja-JP" sz="1600" dirty="0">
              <a:latin typeface="Meiryo UI" panose="020B0604030504040204" pitchFamily="50" charset="-128"/>
              <a:ea typeface="Meiryo UI" panose="020B0604030504040204" pitchFamily="50" charset="-128"/>
            </a:endParaRPr>
          </a:p>
          <a:p>
            <a:pPr lvl="2" indent="169863"/>
            <a:r>
              <a:rPr lang="en-US" altLang="ja-JP" sz="1600" dirty="0">
                <a:latin typeface="Meiryo UI" panose="020B0604030504040204" pitchFamily="50" charset="-128"/>
                <a:ea typeface="Meiryo UI" panose="020B0604030504040204" pitchFamily="50" charset="-128"/>
              </a:rPr>
              <a:t>※</a:t>
            </a:r>
            <a:r>
              <a:rPr lang="ja-JP" altLang="en-US" sz="1600" dirty="0">
                <a:latin typeface="Meiryo UI" panose="020B0604030504040204" pitchFamily="50" charset="-128"/>
                <a:ea typeface="Meiryo UI" panose="020B0604030504040204" pitchFamily="50" charset="-128"/>
              </a:rPr>
              <a:t>一般的には学習に使用するデータ項目が多いほどデータ量も多く必要になる</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収集したデータを整形する（クレンジング）</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匿名化する（マスキング）</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データを特徴量へ変換するために前処理を行う（標準化、変数選択、次元削減）</a:t>
            </a:r>
            <a:endParaRPr lang="en-US" altLang="ja-JP" sz="160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CFBA6F0C-DCE2-B561-93E7-961FBA325101}"/>
              </a:ext>
            </a:extLst>
          </p:cNvPr>
          <p:cNvSpPr>
            <a:spLocks noGrp="1"/>
          </p:cNvSpPr>
          <p:nvPr>
            <p:ph type="sldNum" sz="quarter" idx="12"/>
          </p:nvPr>
        </p:nvSpPr>
        <p:spPr/>
        <p:txBody>
          <a:bodyPr/>
          <a:lstStyle/>
          <a:p>
            <a:fld id="{2977F5E9-0479-47A0-9E51-109E0858BCF2}" type="slidenum">
              <a:rPr kumimoji="1" lang="ja-JP" altLang="en-US" smtClean="0"/>
              <a:t>5</a:t>
            </a:fld>
            <a:endParaRPr kumimoji="1" lang="ja-JP" altLang="en-US"/>
          </a:p>
        </p:txBody>
      </p:sp>
      <p:sp>
        <p:nvSpPr>
          <p:cNvPr id="6" name="テキスト ボックス 5">
            <a:extLst>
              <a:ext uri="{FF2B5EF4-FFF2-40B4-BE49-F238E27FC236}">
                <a16:creationId xmlns:a16="http://schemas.microsoft.com/office/drawing/2014/main" id="{D01C32C0-50D8-BA67-6D70-9736D69F6748}"/>
              </a:ext>
            </a:extLst>
          </p:cNvPr>
          <p:cNvSpPr txBox="1"/>
          <p:nvPr/>
        </p:nvSpPr>
        <p:spPr>
          <a:xfrm>
            <a:off x="669365" y="5265271"/>
            <a:ext cx="10119658" cy="276999"/>
          </a:xfrm>
          <a:prstGeom prst="rect">
            <a:avLst/>
          </a:prstGeom>
          <a:noFill/>
        </p:spPr>
        <p:txBody>
          <a:bodyPr wrap="square" rtlCol="0">
            <a:spAutoFit/>
          </a:bodyPr>
          <a:lstStyle/>
          <a:p>
            <a:r>
              <a:rPr kumimoji="1" lang="en-US" altLang="ja-JP" sz="1200" dirty="0">
                <a:latin typeface="Meiryo UI" panose="020B0604030504040204" pitchFamily="50" charset="-128"/>
                <a:ea typeface="Meiryo UI" panose="020B0604030504040204" pitchFamily="50" charset="-128"/>
              </a:rPr>
              <a:t>※</a:t>
            </a:r>
            <a:r>
              <a:rPr kumimoji="1" lang="ja-JP" altLang="en-US" sz="1200" dirty="0">
                <a:latin typeface="Meiryo UI" panose="020B0604030504040204" pitchFamily="50" charset="-128"/>
                <a:ea typeface="Meiryo UI" panose="020B0604030504040204" pitchFamily="50" charset="-128"/>
              </a:rPr>
              <a:t>１</a:t>
            </a:r>
            <a:r>
              <a:rPr kumimoji="1" lang="en-US" altLang="ja-JP" sz="1200" dirty="0">
                <a:latin typeface="Meiryo UI" panose="020B0604030504040204" pitchFamily="50" charset="-128"/>
                <a:ea typeface="Meiryo UI" panose="020B0604030504040204" pitchFamily="50" charset="-128"/>
              </a:rPr>
              <a:t>.</a:t>
            </a:r>
            <a:r>
              <a:rPr kumimoji="1" lang="ja-JP" altLang="en-US" sz="1200" dirty="0">
                <a:latin typeface="Meiryo UI" panose="020B0604030504040204" pitchFamily="50" charset="-128"/>
                <a:ea typeface="Meiryo UI" panose="020B0604030504040204" pitchFamily="50" charset="-128"/>
              </a:rPr>
              <a:t>ソリューションに合わせて課題を解決するのではなく、課題を抽出してソリューションを立案する</a:t>
            </a:r>
          </a:p>
        </p:txBody>
      </p:sp>
    </p:spTree>
    <p:extLst>
      <p:ext uri="{BB962C8B-B14F-4D97-AF65-F5344CB8AC3E}">
        <p14:creationId xmlns:p14="http://schemas.microsoft.com/office/powerpoint/2010/main" val="3122229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53C5807-8091-D21D-9F62-9FBCED51F802}"/>
              </a:ext>
            </a:extLst>
          </p:cNvPr>
          <p:cNvSpPr>
            <a:spLocks noGrp="1"/>
          </p:cNvSpPr>
          <p:nvPr>
            <p:ph type="title"/>
          </p:nvPr>
        </p:nvSpPr>
        <p:spPr/>
        <p:txBody>
          <a:bodyPr/>
          <a:lstStyle/>
          <a:p>
            <a:r>
              <a:rPr kumimoji="1" lang="ja-JP" altLang="en-US" b="1" dirty="0"/>
              <a:t>モデルの設計，学習</a:t>
            </a:r>
          </a:p>
        </p:txBody>
      </p:sp>
      <p:sp>
        <p:nvSpPr>
          <p:cNvPr id="3" name="テキスト プレースホルダー 2">
            <a:extLst>
              <a:ext uri="{FF2B5EF4-FFF2-40B4-BE49-F238E27FC236}">
                <a16:creationId xmlns:a16="http://schemas.microsoft.com/office/drawing/2014/main" id="{E8A62509-BAE6-084D-46D2-7A86B7FE300E}"/>
              </a:ext>
            </a:extLst>
          </p:cNvPr>
          <p:cNvSpPr>
            <a:spLocks noGrp="1"/>
          </p:cNvSpPr>
          <p:nvPr>
            <p:ph type="body" sz="quarter" idx="13"/>
          </p:nvPr>
        </p:nvSpPr>
        <p:spPr/>
        <p:txBody>
          <a:bodyPr/>
          <a:lstStyle/>
          <a:p>
            <a:r>
              <a:rPr lang="ja-JP" altLang="en-US" dirty="0"/>
              <a:t>７ー１．</a:t>
            </a:r>
            <a:r>
              <a:rPr lang="en-US" altLang="ja-JP" dirty="0"/>
              <a:t>AI</a:t>
            </a:r>
            <a:r>
              <a:rPr lang="ja-JP" altLang="en-US" dirty="0"/>
              <a:t>の構築と運用</a:t>
            </a:r>
          </a:p>
        </p:txBody>
      </p:sp>
      <p:sp>
        <p:nvSpPr>
          <p:cNvPr id="4" name="テキスト ボックス 3">
            <a:extLst>
              <a:ext uri="{FF2B5EF4-FFF2-40B4-BE49-F238E27FC236}">
                <a16:creationId xmlns:a16="http://schemas.microsoft.com/office/drawing/2014/main" id="{72FD3D44-A49E-5990-8877-5942E507C431}"/>
              </a:ext>
            </a:extLst>
          </p:cNvPr>
          <p:cNvSpPr txBox="1"/>
          <p:nvPr/>
        </p:nvSpPr>
        <p:spPr>
          <a:xfrm>
            <a:off x="424329" y="1021976"/>
            <a:ext cx="10022541" cy="5755422"/>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ステップ３　モデルの設計</a:t>
            </a:r>
            <a:endParaRPr kumimoji="1" lang="en-US" altLang="ja-JP" sz="1600" b="1"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収集したデータがそれを使い予測したい数値や分類とセットになっている場合、教師あり学習モデルを使う</a:t>
            </a:r>
            <a:endParaRPr lang="en-US" altLang="ja-JP" sz="1600" dirty="0">
              <a:latin typeface="Meiryo UI" panose="020B0604030504040204" pitchFamily="50" charset="-128"/>
              <a:ea typeface="Meiryo UI" panose="020B0604030504040204" pitchFamily="50" charset="-128"/>
            </a:endParaRPr>
          </a:p>
          <a:p>
            <a:pPr marL="1200150" lvl="2" indent="-285750">
              <a:buFont typeface="Wingdings" panose="05000000000000000000" pitchFamily="2" charset="2"/>
              <a:buChar char="ü"/>
            </a:pPr>
            <a:r>
              <a:rPr lang="ja-JP" altLang="en-US" sz="1600" dirty="0">
                <a:latin typeface="Meiryo UI" panose="020B0604030504040204" pitchFamily="50" charset="-128"/>
                <a:ea typeface="Meiryo UI" panose="020B0604030504040204" pitchFamily="50" charset="-128"/>
              </a:rPr>
              <a:t>分析対象が分類：教師あり分類問題モデル</a:t>
            </a:r>
            <a:endParaRPr lang="en-US" altLang="ja-JP" sz="1600" dirty="0">
              <a:latin typeface="Meiryo UI" panose="020B0604030504040204" pitchFamily="50" charset="-128"/>
              <a:ea typeface="Meiryo UI" panose="020B0604030504040204" pitchFamily="50" charset="-128"/>
            </a:endParaRPr>
          </a:p>
          <a:p>
            <a:pPr marL="1200150" lvl="2" indent="-285750">
              <a:buFont typeface="Wingdings" panose="05000000000000000000" pitchFamily="2" charset="2"/>
              <a:buChar char="ü"/>
            </a:pPr>
            <a:r>
              <a:rPr lang="ja-JP" altLang="en-US" sz="1600" dirty="0">
                <a:latin typeface="Meiryo UI" panose="020B0604030504040204" pitchFamily="50" charset="-128"/>
                <a:ea typeface="Meiryo UI" panose="020B0604030504040204" pitchFamily="50" charset="-128"/>
              </a:rPr>
              <a:t>対象が予測：教師あり回帰問題モデル</a:t>
            </a:r>
            <a:endParaRPr lang="en-US" altLang="ja-JP" sz="1600" dirty="0">
              <a:latin typeface="Meiryo UI" panose="020B0604030504040204" pitchFamily="50" charset="-128"/>
              <a:ea typeface="Meiryo UI" panose="020B0604030504040204" pitchFamily="50" charset="-128"/>
            </a:endParaRPr>
          </a:p>
          <a:p>
            <a:pPr lvl="1"/>
            <a:r>
              <a:rPr lang="ja-JP" altLang="en-US" sz="1600" dirty="0">
                <a:latin typeface="Meiryo UI" panose="020B0604030504040204" pitchFamily="50" charset="-128"/>
                <a:ea typeface="Meiryo UI" panose="020B0604030504040204" pitchFamily="50" charset="-128"/>
              </a:rPr>
              <a:t>　　</a:t>
            </a:r>
            <a:r>
              <a:rPr lang="en-US" altLang="ja-JP" sz="1600" dirty="0">
                <a:latin typeface="Meiryo UI" panose="020B0604030504040204" pitchFamily="50" charset="-128"/>
                <a:ea typeface="Meiryo UI" panose="020B0604030504040204" pitchFamily="50" charset="-128"/>
              </a:rPr>
              <a:t>※</a:t>
            </a:r>
            <a:r>
              <a:rPr lang="ja-JP" altLang="en-US" sz="1600" dirty="0">
                <a:latin typeface="Meiryo UI" panose="020B0604030504040204" pitchFamily="50" charset="-128"/>
                <a:ea typeface="Meiryo UI" panose="020B0604030504040204" pitchFamily="50" charset="-128"/>
              </a:rPr>
              <a:t>課題によっては、データを生成する機械学習モデルが必要（系列変換モデル，敵対的生成ネットワーク）</a:t>
            </a:r>
            <a:endParaRPr lang="en-US" altLang="ja-JP" sz="1600" dirty="0">
              <a:latin typeface="Meiryo UI" panose="020B0604030504040204" pitchFamily="50" charset="-128"/>
              <a:ea typeface="Meiryo UI" panose="020B0604030504040204" pitchFamily="50" charset="-128"/>
            </a:endParaRPr>
          </a:p>
          <a:p>
            <a:pPr lvl="1"/>
            <a:endParaRPr lang="en-US" altLang="ja-JP" sz="1600" dirty="0">
              <a:latin typeface="Meiryo UI" panose="020B0604030504040204" pitchFamily="50" charset="-128"/>
              <a:ea typeface="Meiryo UI" panose="020B0604030504040204" pitchFamily="50" charset="-128"/>
            </a:endParaRPr>
          </a:p>
          <a:p>
            <a:pPr lvl="1"/>
            <a:r>
              <a:rPr lang="ja-JP" altLang="en-US" sz="1600" b="1" u="sng" dirty="0">
                <a:latin typeface="Meiryo UI" panose="020B0604030504040204" pitchFamily="50" charset="-128"/>
                <a:ea typeface="Meiryo UI" panose="020B0604030504040204" pitchFamily="50" charset="-128"/>
              </a:rPr>
              <a:t>教師あり分類問題</a:t>
            </a:r>
            <a:endParaRPr lang="en-US" altLang="ja-JP" sz="1600" b="1" u="sng" dirty="0">
              <a:latin typeface="Meiryo UI" panose="020B0604030504040204" pitchFamily="50" charset="-128"/>
              <a:ea typeface="Meiryo UI" panose="020B0604030504040204" pitchFamily="50" charset="-128"/>
            </a:endParaRPr>
          </a:p>
          <a:p>
            <a:pPr lvl="2"/>
            <a:r>
              <a:rPr lang="ja-JP" altLang="en-US" sz="1600" dirty="0">
                <a:latin typeface="Meiryo UI" panose="020B0604030504040204" pitchFamily="50" charset="-128"/>
                <a:ea typeface="Meiryo UI" panose="020B0604030504040204" pitchFamily="50" charset="-128"/>
              </a:rPr>
              <a:t>ロジスティック回帰，単純ベイズ，深層学習，決定木，サポートベクターマシン，ｋ近傍法</a:t>
            </a:r>
            <a:endParaRPr lang="en-US" altLang="ja-JP" sz="1600" dirty="0">
              <a:latin typeface="Meiryo UI" panose="020B0604030504040204" pitchFamily="50" charset="-128"/>
              <a:ea typeface="Meiryo UI" panose="020B0604030504040204" pitchFamily="50" charset="-128"/>
            </a:endParaRPr>
          </a:p>
          <a:p>
            <a:pPr lvl="1"/>
            <a:r>
              <a:rPr lang="ja-JP" altLang="en-US" sz="1600" b="1" u="sng" dirty="0">
                <a:latin typeface="Meiryo UI" panose="020B0604030504040204" pitchFamily="50" charset="-128"/>
                <a:ea typeface="Meiryo UI" panose="020B0604030504040204" pitchFamily="50" charset="-128"/>
              </a:rPr>
              <a:t>教師あり回帰問題</a:t>
            </a:r>
            <a:endParaRPr lang="en-US" altLang="ja-JP" sz="1600" b="1" u="sng" dirty="0">
              <a:latin typeface="Meiryo UI" panose="020B0604030504040204" pitchFamily="50" charset="-128"/>
              <a:ea typeface="Meiryo UI" panose="020B0604030504040204" pitchFamily="50" charset="-128"/>
            </a:endParaRPr>
          </a:p>
          <a:p>
            <a:pPr lvl="2"/>
            <a:r>
              <a:rPr lang="ja-JP" altLang="en-US" sz="1600" dirty="0">
                <a:latin typeface="Meiryo UI" panose="020B0604030504040204" pitchFamily="50" charset="-128"/>
                <a:ea typeface="Meiryo UI" panose="020B0604030504040204" pitchFamily="50" charset="-128"/>
              </a:rPr>
              <a:t>回帰モデル，深層学習，決定木，サポートベクターマシン</a:t>
            </a:r>
            <a:endParaRPr lang="en-US" altLang="ja-JP" sz="1600" dirty="0">
              <a:latin typeface="Meiryo UI" panose="020B0604030504040204" pitchFamily="50" charset="-128"/>
              <a:ea typeface="Meiryo UI" panose="020B0604030504040204" pitchFamily="50" charset="-128"/>
            </a:endParaRPr>
          </a:p>
          <a:p>
            <a:pPr lvl="1"/>
            <a:r>
              <a:rPr lang="ja-JP" altLang="en-US" sz="1600" b="1" u="sng" dirty="0">
                <a:latin typeface="Meiryo UI" panose="020B0604030504040204" pitchFamily="50" charset="-128"/>
                <a:ea typeface="Meiryo UI" panose="020B0604030504040204" pitchFamily="50" charset="-128"/>
              </a:rPr>
              <a:t>教師なし</a:t>
            </a:r>
            <a:endParaRPr lang="en-US" altLang="ja-JP" sz="1600" b="1" u="sng" dirty="0">
              <a:latin typeface="Meiryo UI" panose="020B0604030504040204" pitchFamily="50" charset="-128"/>
              <a:ea typeface="Meiryo UI" panose="020B0604030504040204" pitchFamily="50" charset="-128"/>
            </a:endParaRPr>
          </a:p>
          <a:p>
            <a:pPr lvl="2"/>
            <a:r>
              <a:rPr lang="ja-JP" altLang="en-US" sz="1600" dirty="0">
                <a:latin typeface="Meiryo UI" panose="020B0604030504040204" pitchFamily="50" charset="-128"/>
                <a:ea typeface="Meiryo UI" panose="020B0604030504040204" pitchFamily="50" charset="-128"/>
              </a:rPr>
              <a:t>ＭＴ法，オートエンコーダー，１クラス</a:t>
            </a:r>
            <a:r>
              <a:rPr lang="en-US" altLang="ja-JP" sz="1600" dirty="0">
                <a:latin typeface="Meiryo UI" panose="020B0604030504040204" pitchFamily="50" charset="-128"/>
                <a:ea typeface="Meiryo UI" panose="020B0604030504040204" pitchFamily="50" charset="-128"/>
              </a:rPr>
              <a:t>SVM,</a:t>
            </a:r>
            <a:r>
              <a:rPr lang="ja-JP" altLang="en-US" sz="1600" dirty="0">
                <a:latin typeface="Meiryo UI" panose="020B0604030504040204" pitchFamily="50" charset="-128"/>
                <a:ea typeface="Meiryo UI" panose="020B0604030504040204" pitchFamily="50" charset="-128"/>
              </a:rPr>
              <a:t> カーネル密度関数法，</a:t>
            </a:r>
            <a:r>
              <a:rPr lang="en-US" altLang="ja-JP" sz="1600" dirty="0">
                <a:latin typeface="Meiryo UI" panose="020B0604030504040204" pitchFamily="50" charset="-128"/>
                <a:ea typeface="Meiryo UI" panose="020B0604030504040204" pitchFamily="50" charset="-128"/>
              </a:rPr>
              <a:t>k-means</a:t>
            </a:r>
            <a:r>
              <a:rPr lang="ja-JP" altLang="en-US" sz="1600" dirty="0">
                <a:latin typeface="Meiryo UI" panose="020B0604030504040204" pitchFamily="50" charset="-128"/>
                <a:ea typeface="Meiryo UI" panose="020B0604030504040204" pitchFamily="50" charset="-128"/>
              </a:rPr>
              <a:t>法，主成分分析</a:t>
            </a:r>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r>
              <a:rPr kumimoji="1" lang="ja-JP" altLang="en-US" sz="1600" b="1" dirty="0">
                <a:latin typeface="Meiryo UI" panose="020B0604030504040204" pitchFamily="50" charset="-128"/>
                <a:ea typeface="Meiryo UI" panose="020B0604030504040204" pitchFamily="50" charset="-128"/>
              </a:rPr>
              <a:t>ステップ４　モデルの学習</a:t>
            </a:r>
            <a:endParaRPr kumimoji="1" lang="en-US" altLang="ja-JP" sz="1600" b="1"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ハードウェア　</a:t>
            </a:r>
            <a:r>
              <a:rPr lang="en-US" altLang="ja-JP" sz="1600" dirty="0">
                <a:latin typeface="Meiryo UI" panose="020B0604030504040204" pitchFamily="50" charset="-128"/>
                <a:ea typeface="Meiryo UI" panose="020B0604030504040204" pitchFamily="50" charset="-128"/>
              </a:rPr>
              <a:t>GPU</a:t>
            </a:r>
            <a:r>
              <a:rPr lang="ja-JP" altLang="en-US" sz="1600" dirty="0">
                <a:latin typeface="Meiryo UI" panose="020B0604030504040204" pitchFamily="50" charset="-128"/>
                <a:ea typeface="Meiryo UI" panose="020B0604030504040204" pitchFamily="50" charset="-128"/>
              </a:rPr>
              <a:t>（</a:t>
            </a:r>
            <a:r>
              <a:rPr lang="en-US" altLang="ja-JP" sz="1600" dirty="0">
                <a:latin typeface="Meiryo UI" panose="020B0604030504040204" pitchFamily="50" charset="-128"/>
                <a:ea typeface="Meiryo UI" panose="020B0604030504040204" pitchFamily="50" charset="-128"/>
              </a:rPr>
              <a:t>GPGPU</a:t>
            </a:r>
            <a:r>
              <a:rPr lang="ja-JP" altLang="en-US" sz="1600" dirty="0">
                <a:latin typeface="Meiryo UI" panose="020B0604030504040204" pitchFamily="50" charset="-128"/>
                <a:ea typeface="Meiryo UI" panose="020B0604030504040204" pitchFamily="50" charset="-128"/>
              </a:rPr>
              <a:t>）に対応しているマシンを使用</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ソフトウェア　</a:t>
            </a:r>
            <a:r>
              <a:rPr lang="en-US" altLang="ja-JP" sz="1600" dirty="0">
                <a:latin typeface="Meiryo UI" panose="020B0604030504040204" pitchFamily="50" charset="-128"/>
                <a:ea typeface="Meiryo UI" panose="020B0604030504040204" pitchFamily="50" charset="-128"/>
              </a:rPr>
              <a:t>Python</a:t>
            </a:r>
            <a:r>
              <a:rPr lang="ja-JP" altLang="en-US" sz="1600" dirty="0">
                <a:latin typeface="Meiryo UI" panose="020B0604030504040204" pitchFamily="50" charset="-128"/>
                <a:ea typeface="Meiryo UI" panose="020B0604030504040204" pitchFamily="50" charset="-128"/>
              </a:rPr>
              <a:t>を導入（オンプレミス環境）または</a:t>
            </a:r>
            <a:r>
              <a:rPr lang="en-US" altLang="ja-JP" sz="1600" dirty="0">
                <a:latin typeface="Meiryo UI" panose="020B0604030504040204" pitchFamily="50" charset="-128"/>
                <a:ea typeface="Meiryo UI" panose="020B0604030504040204" pitchFamily="50" charset="-128"/>
              </a:rPr>
              <a:t>Google Collaboratory</a:t>
            </a:r>
            <a:r>
              <a:rPr lang="ja-JP" altLang="en-US" sz="1600" dirty="0">
                <a:latin typeface="Meiryo UI" panose="020B0604030504040204" pitchFamily="50" charset="-128"/>
                <a:ea typeface="Meiryo UI" panose="020B0604030504040204" pitchFamily="50" charset="-128"/>
              </a:rPr>
              <a:t>（クラウド環境）</a:t>
            </a:r>
            <a:endParaRPr lang="en-US" altLang="ja-JP" sz="1600" dirty="0">
              <a:latin typeface="Meiryo UI" panose="020B0604030504040204" pitchFamily="50" charset="-128"/>
              <a:ea typeface="Meiryo UI" panose="020B0604030504040204" pitchFamily="50" charset="-128"/>
            </a:endParaRPr>
          </a:p>
          <a:p>
            <a:pPr lvl="2"/>
            <a:r>
              <a:rPr lang="en-US" altLang="ja-JP" sz="1600" dirty="0">
                <a:latin typeface="Meiryo UI" panose="020B0604030504040204" pitchFamily="50" charset="-128"/>
                <a:ea typeface="Meiryo UI" panose="020B0604030504040204" pitchFamily="50" charset="-128"/>
              </a:rPr>
              <a:t>※</a:t>
            </a:r>
            <a:r>
              <a:rPr lang="ja-JP" altLang="en-US" sz="1600" dirty="0">
                <a:latin typeface="Meiryo UI" panose="020B0604030504040204" pitchFamily="50" charset="-128"/>
                <a:ea typeface="Meiryo UI" panose="020B0604030504040204" pitchFamily="50" charset="-128"/>
              </a:rPr>
              <a:t>商用の</a:t>
            </a:r>
            <a:r>
              <a:rPr lang="en-US" altLang="ja-JP" sz="1600" dirty="0">
                <a:latin typeface="Meiryo UI" panose="020B0604030504040204" pitchFamily="50" charset="-128"/>
                <a:ea typeface="Meiryo UI" panose="020B0604030504040204" pitchFamily="50" charset="-128"/>
              </a:rPr>
              <a:t>Google</a:t>
            </a:r>
            <a:r>
              <a:rPr lang="ja-JP" altLang="en-US" sz="1600" dirty="0">
                <a:latin typeface="Meiryo UI" panose="020B0604030504040204" pitchFamily="50" charset="-128"/>
                <a:ea typeface="Meiryo UI" panose="020B0604030504040204" pitchFamily="50" charset="-128"/>
              </a:rPr>
              <a:t>　</a:t>
            </a:r>
            <a:r>
              <a:rPr lang="en-US" altLang="ja-JP" sz="1600" dirty="0">
                <a:latin typeface="Meiryo UI" panose="020B0604030504040204" pitchFamily="50" charset="-128"/>
                <a:ea typeface="Meiryo UI" panose="020B0604030504040204" pitchFamily="50" charset="-128"/>
              </a:rPr>
              <a:t>Cloud Platform, IBM Watson, Microsoft Azure Machine Learning</a:t>
            </a:r>
          </a:p>
          <a:p>
            <a:pPr marL="1165225" lvl="1" indent="-447675"/>
            <a:r>
              <a:rPr lang="ja-JP" altLang="en-US" sz="1600" dirty="0">
                <a:latin typeface="Meiryo UI" panose="020B0604030504040204" pitchFamily="50" charset="-128"/>
                <a:ea typeface="Meiryo UI" panose="020B0604030504040204" pitchFamily="50" charset="-128"/>
              </a:rPr>
              <a:t>　　（モデル設計から性能評価までの処理を全て任せる</a:t>
            </a:r>
            <a:r>
              <a:rPr lang="en-US" altLang="ja-JP" sz="1600" dirty="0" err="1">
                <a:latin typeface="Meiryo UI" panose="020B0604030504040204" pitchFamily="50" charset="-128"/>
                <a:ea typeface="Meiryo UI" panose="020B0604030504040204" pitchFamily="50" charset="-128"/>
              </a:rPr>
              <a:t>AutoML</a:t>
            </a:r>
            <a:r>
              <a:rPr lang="ja-JP" altLang="en-US" sz="1600" dirty="0">
                <a:latin typeface="Meiryo UI" panose="020B0604030504040204" pitchFamily="50" charset="-128"/>
                <a:ea typeface="Meiryo UI" panose="020B0604030504040204" pitchFamily="50" charset="-128"/>
              </a:rPr>
              <a:t>などツールが豊富）</a:t>
            </a:r>
            <a:endParaRPr lang="en-US" altLang="ja-JP" sz="1600" dirty="0">
              <a:latin typeface="Meiryo UI" panose="020B0604030504040204" pitchFamily="50" charset="-128"/>
              <a:ea typeface="Meiryo UI" panose="020B0604030504040204" pitchFamily="50" charset="-128"/>
            </a:endParaRPr>
          </a:p>
          <a:p>
            <a:pPr lvl="1"/>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不均衡データの扱い</a:t>
            </a:r>
            <a:endParaRPr lang="en-US" altLang="ja-JP" sz="1600" dirty="0">
              <a:latin typeface="Meiryo UI" panose="020B0604030504040204" pitchFamily="50" charset="-128"/>
              <a:ea typeface="Meiryo UI" panose="020B0604030504040204" pitchFamily="50" charset="-128"/>
            </a:endParaRPr>
          </a:p>
          <a:p>
            <a:pPr marL="1200150" lvl="2" indent="-285750">
              <a:buFont typeface="Wingdings" panose="05000000000000000000" pitchFamily="2" charset="2"/>
              <a:buChar char="ü"/>
            </a:pPr>
            <a:r>
              <a:rPr lang="ja-JP" altLang="en-US" sz="1600" dirty="0">
                <a:latin typeface="Meiryo UI" panose="020B0604030504040204" pitchFamily="50" charset="-128"/>
                <a:ea typeface="Meiryo UI" panose="020B0604030504040204" pitchFamily="50" charset="-128"/>
              </a:rPr>
              <a:t>アンダーサンプリングでデータを間引く</a:t>
            </a:r>
            <a:endParaRPr lang="en-US" altLang="ja-JP" sz="1600" dirty="0">
              <a:latin typeface="Meiryo UI" panose="020B0604030504040204" pitchFamily="50" charset="-128"/>
              <a:ea typeface="Meiryo UI" panose="020B0604030504040204" pitchFamily="50" charset="-128"/>
            </a:endParaRPr>
          </a:p>
          <a:p>
            <a:pPr marL="1200150" lvl="2" indent="-285750">
              <a:buFont typeface="Wingdings" panose="05000000000000000000" pitchFamily="2" charset="2"/>
              <a:buChar char="ü"/>
            </a:pPr>
            <a:r>
              <a:rPr lang="ja-JP" altLang="en-US" sz="1600" dirty="0">
                <a:latin typeface="Meiryo UI" panose="020B0604030504040204" pitchFamily="50" charset="-128"/>
                <a:ea typeface="Meiryo UI" panose="020B0604030504040204" pitchFamily="50" charset="-128"/>
              </a:rPr>
              <a:t>オーバーサンプリングでデータを増やす（</a:t>
            </a:r>
            <a:r>
              <a:rPr lang="en-US" altLang="ja-JP" sz="1600" dirty="0">
                <a:latin typeface="Meiryo UI" panose="020B0604030504040204" pitchFamily="50" charset="-128"/>
                <a:ea typeface="Meiryo UI" panose="020B0604030504040204" pitchFamily="50" charset="-128"/>
              </a:rPr>
              <a:t>SMOTE</a:t>
            </a:r>
            <a:r>
              <a:rPr lang="ja-JP" altLang="en-US" sz="1600" dirty="0">
                <a:latin typeface="Meiryo UI" panose="020B0604030504040204" pitchFamily="50" charset="-128"/>
                <a:ea typeface="Meiryo UI" panose="020B0604030504040204" pitchFamily="50" charset="-128"/>
              </a:rPr>
              <a:t>：人工的にデータを生成し増量）</a:t>
            </a:r>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2B0AF18D-47EF-6B3E-6342-0DFACA5CA3D5}"/>
              </a:ext>
            </a:extLst>
          </p:cNvPr>
          <p:cNvSpPr>
            <a:spLocks noGrp="1"/>
          </p:cNvSpPr>
          <p:nvPr>
            <p:ph type="sldNum" sz="quarter" idx="12"/>
          </p:nvPr>
        </p:nvSpPr>
        <p:spPr/>
        <p:txBody>
          <a:bodyPr/>
          <a:lstStyle/>
          <a:p>
            <a:fld id="{2977F5E9-0479-47A0-9E51-109E0858BCF2}" type="slidenum">
              <a:rPr kumimoji="1" lang="ja-JP" altLang="en-US" smtClean="0"/>
              <a:t>6</a:t>
            </a:fld>
            <a:endParaRPr kumimoji="1" lang="ja-JP" altLang="en-US"/>
          </a:p>
        </p:txBody>
      </p:sp>
    </p:spTree>
    <p:extLst>
      <p:ext uri="{BB962C8B-B14F-4D97-AF65-F5344CB8AC3E}">
        <p14:creationId xmlns:p14="http://schemas.microsoft.com/office/powerpoint/2010/main" val="307318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D0236-69DD-136A-C69A-94D541084352}"/>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6B23B315-87DE-C859-2514-55036473EAB1}"/>
              </a:ext>
            </a:extLst>
          </p:cNvPr>
          <p:cNvSpPr>
            <a:spLocks noGrp="1"/>
          </p:cNvSpPr>
          <p:nvPr>
            <p:ph type="title"/>
          </p:nvPr>
        </p:nvSpPr>
        <p:spPr/>
        <p:txBody>
          <a:bodyPr/>
          <a:lstStyle/>
          <a:p>
            <a:r>
              <a:rPr kumimoji="1" lang="ja-JP" altLang="en-US" b="1" dirty="0"/>
              <a:t>モデルの調整，性能評価，利用（実装）</a:t>
            </a:r>
          </a:p>
        </p:txBody>
      </p:sp>
      <p:sp>
        <p:nvSpPr>
          <p:cNvPr id="3" name="テキスト プレースホルダー 2">
            <a:extLst>
              <a:ext uri="{FF2B5EF4-FFF2-40B4-BE49-F238E27FC236}">
                <a16:creationId xmlns:a16="http://schemas.microsoft.com/office/drawing/2014/main" id="{0D2563E1-313D-B482-5EBB-09628C61CB1F}"/>
              </a:ext>
            </a:extLst>
          </p:cNvPr>
          <p:cNvSpPr>
            <a:spLocks noGrp="1"/>
          </p:cNvSpPr>
          <p:nvPr>
            <p:ph type="body" sz="quarter" idx="13"/>
          </p:nvPr>
        </p:nvSpPr>
        <p:spPr/>
        <p:txBody>
          <a:bodyPr/>
          <a:lstStyle/>
          <a:p>
            <a:r>
              <a:rPr kumimoji="1" lang="ja-JP" altLang="en-US" dirty="0"/>
              <a:t>７ー１．</a:t>
            </a:r>
            <a:r>
              <a:rPr kumimoji="1" lang="en-US" altLang="ja-JP" dirty="0"/>
              <a:t>AI</a:t>
            </a:r>
            <a:r>
              <a:rPr kumimoji="1" lang="ja-JP" altLang="en-US" dirty="0"/>
              <a:t>の構築と運用</a:t>
            </a:r>
          </a:p>
        </p:txBody>
      </p:sp>
      <p:sp>
        <p:nvSpPr>
          <p:cNvPr id="4" name="テキスト ボックス 3">
            <a:extLst>
              <a:ext uri="{FF2B5EF4-FFF2-40B4-BE49-F238E27FC236}">
                <a16:creationId xmlns:a16="http://schemas.microsoft.com/office/drawing/2014/main" id="{6DD7F68E-EC93-0591-C56D-6384AE2BEE16}"/>
              </a:ext>
            </a:extLst>
          </p:cNvPr>
          <p:cNvSpPr txBox="1"/>
          <p:nvPr/>
        </p:nvSpPr>
        <p:spPr>
          <a:xfrm>
            <a:off x="424329" y="1021976"/>
            <a:ext cx="10022541" cy="4278094"/>
          </a:xfrm>
          <a:prstGeom prst="rect">
            <a:avLst/>
          </a:prstGeom>
          <a:noFill/>
        </p:spPr>
        <p:txBody>
          <a:bodyPr wrap="square" rtlCol="0">
            <a:spAutoFit/>
          </a:bodyPr>
          <a:lstStyle/>
          <a:p>
            <a:r>
              <a:rPr kumimoji="1" lang="ja-JP" altLang="en-US" sz="1600" b="1" dirty="0">
                <a:latin typeface="Meiryo UI" panose="020B0604030504040204" pitchFamily="50" charset="-128"/>
                <a:ea typeface="Meiryo UI" panose="020B0604030504040204" pitchFamily="50" charset="-128"/>
              </a:rPr>
              <a:t>ステップ５　モデルの調整</a:t>
            </a:r>
            <a:endParaRPr kumimoji="1" lang="en-US" altLang="ja-JP" sz="1600" b="1"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層やユニットの構成を変える</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モデルの外から調整できる閾値や重みを調整する</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性能がよいものを採用する</a:t>
            </a:r>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r>
              <a:rPr kumimoji="1" lang="ja-JP" altLang="en-US" sz="1600" b="1" dirty="0">
                <a:latin typeface="Meiryo UI" panose="020B0604030504040204" pitchFamily="50" charset="-128"/>
                <a:ea typeface="Meiryo UI" panose="020B0604030504040204" pitchFamily="50" charset="-128"/>
              </a:rPr>
              <a:t>ステップ６　モデルの性能評価</a:t>
            </a:r>
            <a:endParaRPr kumimoji="1" lang="en-US" altLang="ja-JP" sz="1600" b="1"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テストデータによる性能計測</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分類問題ではテスト結果の混合行列を作り、適合率と再現率を算出して評価（</a:t>
            </a:r>
            <a:r>
              <a:rPr lang="en-US" altLang="ja-JP" sz="1600" dirty="0">
                <a:latin typeface="Meiryo UI" panose="020B0604030504040204" pitchFamily="50" charset="-128"/>
                <a:ea typeface="Meiryo UI" panose="020B0604030504040204" pitchFamily="50" charset="-128"/>
              </a:rPr>
              <a:t>F</a:t>
            </a:r>
            <a:r>
              <a:rPr lang="ja-JP" altLang="en-US" sz="1600" dirty="0">
                <a:latin typeface="Meiryo UI" panose="020B0604030504040204" pitchFamily="50" charset="-128"/>
                <a:ea typeface="Meiryo UI" panose="020B0604030504040204" pitchFamily="50" charset="-128"/>
              </a:rPr>
              <a:t>値で評価してもよい）</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教師あり学習は</a:t>
            </a:r>
            <a:r>
              <a:rPr lang="en-US" altLang="ja-JP" sz="1600" dirty="0">
                <a:latin typeface="Meiryo UI" panose="020B0604030504040204" pitchFamily="50" charset="-128"/>
                <a:ea typeface="Meiryo UI" panose="020B0604030504040204" pitchFamily="50" charset="-128"/>
              </a:rPr>
              <a:t>ROC</a:t>
            </a:r>
            <a:r>
              <a:rPr lang="ja-JP" altLang="en-US" sz="1600" dirty="0">
                <a:latin typeface="Meiryo UI" panose="020B0604030504040204" pitchFamily="50" charset="-128"/>
                <a:ea typeface="Meiryo UI" panose="020B0604030504040204" pitchFamily="50" charset="-128"/>
              </a:rPr>
              <a:t>曲線を描いて</a:t>
            </a:r>
            <a:r>
              <a:rPr lang="en-US" altLang="ja-JP" sz="1600" dirty="0">
                <a:latin typeface="Meiryo UI" panose="020B0604030504040204" pitchFamily="50" charset="-128"/>
                <a:ea typeface="Meiryo UI" panose="020B0604030504040204" pitchFamily="50" charset="-128"/>
              </a:rPr>
              <a:t>AUC</a:t>
            </a:r>
            <a:r>
              <a:rPr lang="ja-JP" altLang="en-US" sz="1600" dirty="0">
                <a:latin typeface="Meiryo UI" panose="020B0604030504040204" pitchFamily="50" charset="-128"/>
                <a:ea typeface="Meiryo UI" panose="020B0604030504040204" pitchFamily="50" charset="-128"/>
              </a:rPr>
              <a:t>評価</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回帰問題では平均二乗誤差や平均絶対パーセント誤差を使用</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endParaRPr lang="en-US" altLang="ja-JP" sz="1600" dirty="0">
              <a:latin typeface="Meiryo UI" panose="020B0604030504040204" pitchFamily="50" charset="-128"/>
              <a:ea typeface="Meiryo UI" panose="020B0604030504040204" pitchFamily="50" charset="-128"/>
            </a:endParaRPr>
          </a:p>
          <a:p>
            <a:r>
              <a:rPr kumimoji="1" lang="ja-JP" altLang="en-US" sz="1600" b="1" dirty="0">
                <a:latin typeface="Meiryo UI" panose="020B0604030504040204" pitchFamily="50" charset="-128"/>
                <a:ea typeface="Meiryo UI" panose="020B0604030504040204" pitchFamily="50" charset="-128"/>
              </a:rPr>
              <a:t>ステップ７　利用（実装）</a:t>
            </a:r>
            <a:endParaRPr kumimoji="1" lang="en-US" altLang="ja-JP" sz="1600" b="1"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一般的な開発標準に基づいて開発する（例　アジャイル開発　</a:t>
            </a:r>
            <a:r>
              <a:rPr lang="en-US" altLang="ja-JP" sz="1600" dirty="0">
                <a:latin typeface="Meiryo UI" panose="020B0604030504040204" pitchFamily="50" charset="-128"/>
                <a:ea typeface="Meiryo UI" panose="020B0604030504040204" pitchFamily="50" charset="-128"/>
              </a:rPr>
              <a:t>SCRUM</a:t>
            </a:r>
            <a:r>
              <a:rPr lang="ja-JP" altLang="en-US" sz="1600" dirty="0">
                <a:latin typeface="Meiryo UI" panose="020B0604030504040204" pitchFamily="50" charset="-128"/>
                <a:ea typeface="Meiryo UI" panose="020B0604030504040204" pitchFamily="50" charset="-128"/>
              </a:rPr>
              <a:t>など）</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sz="1600" dirty="0">
                <a:latin typeface="Meiryo UI" panose="020B0604030504040204" pitchFamily="50" charset="-128"/>
                <a:ea typeface="Meiryo UI" panose="020B0604030504040204" pitchFamily="50" charset="-128"/>
              </a:rPr>
              <a:t>既存のシステムに部品として組み込む</a:t>
            </a:r>
            <a:endParaRPr lang="en-US" altLang="ja-JP" sz="1600" dirty="0">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kumimoji="1" lang="ja-JP" altLang="en-US" sz="1600" dirty="0">
                <a:latin typeface="Meiryo UI" panose="020B0604030504040204" pitchFamily="50" charset="-128"/>
                <a:ea typeface="Meiryo UI" panose="020B0604030504040204" pitchFamily="50" charset="-128"/>
              </a:rPr>
              <a:t>新規のアプリケーションの一部として開発する</a:t>
            </a:r>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a:p>
            <a:endParaRPr lang="en-US" altLang="ja-JP" sz="160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C89B5A0D-E71B-859D-F6B1-F55F5F76DCED}"/>
              </a:ext>
            </a:extLst>
          </p:cNvPr>
          <p:cNvSpPr>
            <a:spLocks noGrp="1"/>
          </p:cNvSpPr>
          <p:nvPr>
            <p:ph type="sldNum" sz="quarter" idx="12"/>
          </p:nvPr>
        </p:nvSpPr>
        <p:spPr/>
        <p:txBody>
          <a:bodyPr/>
          <a:lstStyle/>
          <a:p>
            <a:fld id="{2977F5E9-0479-47A0-9E51-109E0858BCF2}" type="slidenum">
              <a:rPr kumimoji="1" lang="ja-JP" altLang="en-US" smtClean="0"/>
              <a:t>7</a:t>
            </a:fld>
            <a:endParaRPr kumimoji="1" lang="ja-JP" altLang="en-US"/>
          </a:p>
        </p:txBody>
      </p:sp>
    </p:spTree>
    <p:extLst>
      <p:ext uri="{BB962C8B-B14F-4D97-AF65-F5344CB8AC3E}">
        <p14:creationId xmlns:p14="http://schemas.microsoft.com/office/powerpoint/2010/main" val="3887740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795BFF-9463-AD98-F242-BDF7FBBF1900}"/>
              </a:ext>
            </a:extLst>
          </p:cNvPr>
          <p:cNvSpPr>
            <a:spLocks noGrp="1"/>
          </p:cNvSpPr>
          <p:nvPr>
            <p:ph type="title"/>
          </p:nvPr>
        </p:nvSpPr>
        <p:spPr/>
        <p:txBody>
          <a:bodyPr/>
          <a:lstStyle/>
          <a:p>
            <a:r>
              <a:rPr kumimoji="1" lang="en-US" altLang="ja-JP" b="1" dirty="0"/>
              <a:t>AI</a:t>
            </a:r>
            <a:r>
              <a:rPr kumimoji="1" lang="ja-JP" altLang="en-US" b="1" dirty="0"/>
              <a:t>の社会実装 産業別　その１</a:t>
            </a:r>
          </a:p>
        </p:txBody>
      </p:sp>
      <p:sp>
        <p:nvSpPr>
          <p:cNvPr id="3" name="テキスト プレースホルダー 2">
            <a:extLst>
              <a:ext uri="{FF2B5EF4-FFF2-40B4-BE49-F238E27FC236}">
                <a16:creationId xmlns:a16="http://schemas.microsoft.com/office/drawing/2014/main" id="{C2BE0284-92EB-C406-BA78-0413F894068B}"/>
              </a:ext>
            </a:extLst>
          </p:cNvPr>
          <p:cNvSpPr>
            <a:spLocks noGrp="1"/>
          </p:cNvSpPr>
          <p:nvPr>
            <p:ph type="body" sz="quarter" idx="13"/>
          </p:nvPr>
        </p:nvSpPr>
        <p:spPr/>
        <p:txBody>
          <a:bodyPr/>
          <a:lstStyle/>
          <a:p>
            <a:r>
              <a:rPr kumimoji="1" lang="ja-JP" altLang="en-US" dirty="0"/>
              <a:t>７ー１．</a:t>
            </a:r>
            <a:r>
              <a:rPr kumimoji="1" lang="en-US" altLang="ja-JP" dirty="0"/>
              <a:t>AI</a:t>
            </a:r>
            <a:r>
              <a:rPr kumimoji="1" lang="ja-JP" altLang="en-US" dirty="0"/>
              <a:t>の構築と運用</a:t>
            </a:r>
          </a:p>
        </p:txBody>
      </p:sp>
      <p:sp>
        <p:nvSpPr>
          <p:cNvPr id="6" name="テキスト ボックス 5">
            <a:extLst>
              <a:ext uri="{FF2B5EF4-FFF2-40B4-BE49-F238E27FC236}">
                <a16:creationId xmlns:a16="http://schemas.microsoft.com/office/drawing/2014/main" id="{FB2A1A60-A14E-3C2F-523C-778FDD465CB3}"/>
              </a:ext>
            </a:extLst>
          </p:cNvPr>
          <p:cNvSpPr txBox="1"/>
          <p:nvPr/>
        </p:nvSpPr>
        <p:spPr>
          <a:xfrm>
            <a:off x="457200" y="1324535"/>
            <a:ext cx="11113994" cy="5016758"/>
          </a:xfrm>
          <a:prstGeom prst="rect">
            <a:avLst/>
          </a:prstGeom>
          <a:noFill/>
        </p:spPr>
        <p:txBody>
          <a:bodyPr wrap="square" rtlCol="0">
            <a:spAutoFit/>
          </a:bodyPr>
          <a:lstStyle/>
          <a:p>
            <a:pPr marL="342900" indent="-342900">
              <a:buFont typeface="+mj-lt"/>
              <a:buAutoNum type="arabicPeriod"/>
            </a:pPr>
            <a:r>
              <a:rPr kumimoji="1" lang="ja-JP" altLang="en-US" sz="1600" b="1" dirty="0">
                <a:latin typeface="Meiryo UI" panose="020B0604030504040204" pitchFamily="50" charset="-128"/>
                <a:ea typeface="Meiryo UI" panose="020B0604030504040204" pitchFamily="50" charset="-128"/>
              </a:rPr>
              <a:t>医療分野</a:t>
            </a: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医療画像診断</a:t>
            </a:r>
            <a:r>
              <a:rPr kumimoji="1" lang="en-US" altLang="ja-JP" sz="1400" dirty="0">
                <a:latin typeface="Meiryo UI" panose="020B0604030504040204" pitchFamily="50" charset="-128"/>
                <a:ea typeface="Meiryo UI" panose="020B0604030504040204" pitchFamily="50" charset="-128"/>
              </a:rPr>
              <a:t>: AI</a:t>
            </a:r>
            <a:r>
              <a:rPr kumimoji="1" lang="ja-JP" altLang="en-US" sz="1400" dirty="0">
                <a:latin typeface="Meiryo UI" panose="020B0604030504040204" pitchFamily="50" charset="-128"/>
                <a:ea typeface="Meiryo UI" panose="020B0604030504040204" pitchFamily="50" charset="-128"/>
              </a:rPr>
              <a:t>を用いて</a:t>
            </a:r>
            <a:r>
              <a:rPr kumimoji="1" lang="en-US" altLang="ja-JP" sz="1400" dirty="0">
                <a:latin typeface="Meiryo UI" panose="020B0604030504040204" pitchFamily="50" charset="-128"/>
                <a:ea typeface="Meiryo UI" panose="020B0604030504040204" pitchFamily="50" charset="-128"/>
              </a:rPr>
              <a:t>X</a:t>
            </a:r>
            <a:r>
              <a:rPr kumimoji="1" lang="ja-JP" altLang="en-US" sz="1400" dirty="0">
                <a:latin typeface="Meiryo UI" panose="020B0604030504040204" pitchFamily="50" charset="-128"/>
                <a:ea typeface="Meiryo UI" panose="020B0604030504040204" pitchFamily="50" charset="-128"/>
              </a:rPr>
              <a:t>線や</a:t>
            </a:r>
            <a:r>
              <a:rPr kumimoji="1" lang="en-US" altLang="ja-JP" sz="1400" dirty="0">
                <a:latin typeface="Meiryo UI" panose="020B0604030504040204" pitchFamily="50" charset="-128"/>
                <a:ea typeface="Meiryo UI" panose="020B0604030504040204" pitchFamily="50" charset="-128"/>
              </a:rPr>
              <a:t>MRI</a:t>
            </a:r>
            <a:r>
              <a:rPr kumimoji="1" lang="ja-JP" altLang="en-US" sz="1400" dirty="0">
                <a:latin typeface="Meiryo UI" panose="020B0604030504040204" pitchFamily="50" charset="-128"/>
                <a:ea typeface="Meiryo UI" panose="020B0604030504040204" pitchFamily="50" charset="-128"/>
              </a:rPr>
              <a:t>画像を解析し、病変を検出する技術が進化しています。これにより、早期診断や治療の精度が向上しています。</a:t>
            </a: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患者モニタリング</a:t>
            </a:r>
            <a:r>
              <a:rPr kumimoji="1" lang="en-US" altLang="ja-JP" sz="1400" dirty="0">
                <a:latin typeface="Meiryo UI" panose="020B0604030504040204" pitchFamily="50" charset="-128"/>
                <a:ea typeface="Meiryo UI" panose="020B0604030504040204" pitchFamily="50" charset="-128"/>
              </a:rPr>
              <a:t>: </a:t>
            </a:r>
            <a:r>
              <a:rPr kumimoji="1" lang="ja-JP" altLang="en-US" sz="1400" dirty="0">
                <a:latin typeface="Meiryo UI" panose="020B0604030504040204" pitchFamily="50" charset="-128"/>
                <a:ea typeface="Meiryo UI" panose="020B0604030504040204" pitchFamily="50" charset="-128"/>
              </a:rPr>
              <a:t>ウェアラブルデバイスと</a:t>
            </a:r>
            <a:r>
              <a:rPr kumimoji="1" lang="en-US" altLang="ja-JP" sz="1400" dirty="0">
                <a:latin typeface="Meiryo UI" panose="020B0604030504040204" pitchFamily="50" charset="-128"/>
                <a:ea typeface="Meiryo UI" panose="020B0604030504040204" pitchFamily="50" charset="-128"/>
              </a:rPr>
              <a:t>AI</a:t>
            </a:r>
            <a:r>
              <a:rPr kumimoji="1" lang="ja-JP" altLang="en-US" sz="1400" dirty="0">
                <a:latin typeface="Meiryo UI" panose="020B0604030504040204" pitchFamily="50" charset="-128"/>
                <a:ea typeface="Meiryo UI" panose="020B0604030504040204" pitchFamily="50" charset="-128"/>
              </a:rPr>
              <a:t>を組み合わせて、患者のバイタルサインをリアルタイムで監視し、異常を早期に検出します。</a:t>
            </a:r>
          </a:p>
          <a:p>
            <a:pPr marL="342900" indent="-342900">
              <a:buFont typeface="+mj-lt"/>
              <a:buAutoNum type="arabicPeriod"/>
            </a:pPr>
            <a:r>
              <a:rPr kumimoji="1" lang="ja-JP" altLang="en-US" sz="1600" b="1" dirty="0">
                <a:latin typeface="Meiryo UI" panose="020B0604030504040204" pitchFamily="50" charset="-128"/>
                <a:ea typeface="Meiryo UI" panose="020B0604030504040204" pitchFamily="50" charset="-128"/>
              </a:rPr>
              <a:t>自動運転</a:t>
            </a: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自動運転車</a:t>
            </a:r>
            <a:r>
              <a:rPr kumimoji="1" lang="en-US" altLang="ja-JP" sz="1400" dirty="0">
                <a:latin typeface="Meiryo UI" panose="020B0604030504040204" pitchFamily="50" charset="-128"/>
                <a:ea typeface="Meiryo UI" panose="020B0604030504040204" pitchFamily="50" charset="-128"/>
              </a:rPr>
              <a:t>: AI</a:t>
            </a:r>
            <a:r>
              <a:rPr kumimoji="1" lang="ja-JP" altLang="en-US" sz="1400" dirty="0">
                <a:latin typeface="Meiryo UI" panose="020B0604030504040204" pitchFamily="50" charset="-128"/>
                <a:ea typeface="Meiryo UI" panose="020B0604030504040204" pitchFamily="50" charset="-128"/>
              </a:rPr>
              <a:t>を搭載した自動運転車は、道路状況や交通ルールを認識し、安全に運転することができます。これにより、交通事故の減少や移動の効率化が期待されています。</a:t>
            </a:r>
          </a:p>
          <a:p>
            <a:pPr marL="342900" indent="-342900">
              <a:buFont typeface="+mj-lt"/>
              <a:buAutoNum type="arabicPeriod"/>
            </a:pPr>
            <a:r>
              <a:rPr kumimoji="1" lang="ja-JP" altLang="en-US" sz="1600" b="1" dirty="0">
                <a:latin typeface="Meiryo UI" panose="020B0604030504040204" pitchFamily="50" charset="-128"/>
                <a:ea typeface="Meiryo UI" panose="020B0604030504040204" pitchFamily="50" charset="-128"/>
              </a:rPr>
              <a:t>スマートホーム</a:t>
            </a: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スマートスピーカー</a:t>
            </a:r>
            <a:r>
              <a:rPr kumimoji="1" lang="en-US" altLang="ja-JP" sz="1400" dirty="0">
                <a:latin typeface="Meiryo UI" panose="020B0604030504040204" pitchFamily="50" charset="-128"/>
                <a:ea typeface="Meiryo UI" panose="020B0604030504040204" pitchFamily="50" charset="-128"/>
              </a:rPr>
              <a:t>: Amazon Echo</a:t>
            </a:r>
            <a:r>
              <a:rPr kumimoji="1" lang="ja-JP" altLang="en-US" sz="1400" dirty="0">
                <a:latin typeface="Meiryo UI" panose="020B0604030504040204" pitchFamily="50" charset="-128"/>
                <a:ea typeface="Meiryo UI" panose="020B0604030504040204" pitchFamily="50" charset="-128"/>
              </a:rPr>
              <a:t>や</a:t>
            </a:r>
            <a:r>
              <a:rPr kumimoji="1" lang="en-US" altLang="ja-JP" sz="1400" dirty="0">
                <a:latin typeface="Meiryo UI" panose="020B0604030504040204" pitchFamily="50" charset="-128"/>
                <a:ea typeface="Meiryo UI" panose="020B0604030504040204" pitchFamily="50" charset="-128"/>
              </a:rPr>
              <a:t>Google Home</a:t>
            </a:r>
            <a:r>
              <a:rPr kumimoji="1" lang="ja-JP" altLang="en-US" sz="1400" dirty="0">
                <a:latin typeface="Meiryo UI" panose="020B0604030504040204" pitchFamily="50" charset="-128"/>
                <a:ea typeface="Meiryo UI" panose="020B0604030504040204" pitchFamily="50" charset="-128"/>
              </a:rPr>
              <a:t>などのスマートスピーカーは、音声認識技術を用いてユーザーの指示に応じて家電を操作したり、情報を提供したりします。</a:t>
            </a: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スマート家電</a:t>
            </a:r>
            <a:r>
              <a:rPr kumimoji="1" lang="en-US" altLang="ja-JP" sz="1400" dirty="0">
                <a:latin typeface="Meiryo UI" panose="020B0604030504040204" pitchFamily="50" charset="-128"/>
                <a:ea typeface="Meiryo UI" panose="020B0604030504040204" pitchFamily="50" charset="-128"/>
              </a:rPr>
              <a:t>: AI</a:t>
            </a:r>
            <a:r>
              <a:rPr kumimoji="1" lang="ja-JP" altLang="en-US" sz="1400" dirty="0">
                <a:latin typeface="Meiryo UI" panose="020B0604030504040204" pitchFamily="50" charset="-128"/>
                <a:ea typeface="Meiryo UI" panose="020B0604030504040204" pitchFamily="50" charset="-128"/>
              </a:rPr>
              <a:t>を搭載した冷蔵庫やエアコンが、ユーザーの生活パターンを学習し、最適な温度や保存方法を提案します。</a:t>
            </a:r>
          </a:p>
          <a:p>
            <a:pPr marL="342900" indent="-342900">
              <a:buFont typeface="+mj-lt"/>
              <a:buAutoNum type="arabicPeriod"/>
            </a:pPr>
            <a:r>
              <a:rPr kumimoji="1" lang="ja-JP" altLang="en-US" sz="1600" b="1" dirty="0">
                <a:latin typeface="Meiryo UI" panose="020B0604030504040204" pitchFamily="50" charset="-128"/>
                <a:ea typeface="Meiryo UI" panose="020B0604030504040204" pitchFamily="50" charset="-128"/>
              </a:rPr>
              <a:t>エンターテイメント</a:t>
            </a: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動画配信サービス</a:t>
            </a:r>
            <a:r>
              <a:rPr kumimoji="1" lang="en-US" altLang="ja-JP" sz="1400" dirty="0">
                <a:latin typeface="Meiryo UI" panose="020B0604030504040204" pitchFamily="50" charset="-128"/>
                <a:ea typeface="Meiryo UI" panose="020B0604030504040204" pitchFamily="50" charset="-128"/>
              </a:rPr>
              <a:t>: Netflix</a:t>
            </a:r>
            <a:r>
              <a:rPr kumimoji="1" lang="ja-JP" altLang="en-US" sz="1400" dirty="0">
                <a:latin typeface="Meiryo UI" panose="020B0604030504040204" pitchFamily="50" charset="-128"/>
                <a:ea typeface="Meiryo UI" panose="020B0604030504040204" pitchFamily="50" charset="-128"/>
              </a:rPr>
              <a:t>や</a:t>
            </a:r>
            <a:r>
              <a:rPr kumimoji="1" lang="en-US" altLang="ja-JP" sz="1400" dirty="0">
                <a:latin typeface="Meiryo UI" panose="020B0604030504040204" pitchFamily="50" charset="-128"/>
                <a:ea typeface="Meiryo UI" panose="020B0604030504040204" pitchFamily="50" charset="-128"/>
              </a:rPr>
              <a:t>YouTube</a:t>
            </a:r>
            <a:r>
              <a:rPr kumimoji="1" lang="ja-JP" altLang="en-US" sz="1400" dirty="0">
                <a:latin typeface="Meiryo UI" panose="020B0604030504040204" pitchFamily="50" charset="-128"/>
                <a:ea typeface="Meiryo UI" panose="020B0604030504040204" pitchFamily="50" charset="-128"/>
              </a:rPr>
              <a:t>は、ユーザーの視聴履歴を分析し、好みに合わせたコンテンツを推薦するアルゴリズムを使用しています。</a:t>
            </a: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音楽配信サービス</a:t>
            </a:r>
            <a:r>
              <a:rPr kumimoji="1" lang="en-US" altLang="ja-JP" sz="1400" dirty="0">
                <a:latin typeface="Meiryo UI" panose="020B0604030504040204" pitchFamily="50" charset="-128"/>
                <a:ea typeface="Meiryo UI" panose="020B0604030504040204" pitchFamily="50" charset="-128"/>
              </a:rPr>
              <a:t>: Spotify</a:t>
            </a:r>
            <a:r>
              <a:rPr kumimoji="1" lang="ja-JP" altLang="en-US" sz="1400" dirty="0">
                <a:latin typeface="Meiryo UI" panose="020B0604030504040204" pitchFamily="50" charset="-128"/>
                <a:ea typeface="Meiryo UI" panose="020B0604030504040204" pitchFamily="50" charset="-128"/>
              </a:rPr>
              <a:t>などの音楽配信サービスも、ユーザーの好みに基づいて楽曲を推薦する</a:t>
            </a:r>
            <a:r>
              <a:rPr kumimoji="1" lang="en-US" altLang="ja-JP" sz="1400" dirty="0">
                <a:latin typeface="Meiryo UI" panose="020B0604030504040204" pitchFamily="50" charset="-128"/>
                <a:ea typeface="Meiryo UI" panose="020B0604030504040204" pitchFamily="50" charset="-128"/>
              </a:rPr>
              <a:t>AI</a:t>
            </a:r>
            <a:r>
              <a:rPr kumimoji="1" lang="ja-JP" altLang="en-US" sz="1400" dirty="0">
                <a:latin typeface="Meiryo UI" panose="020B0604030504040204" pitchFamily="50" charset="-128"/>
                <a:ea typeface="Meiryo UI" panose="020B0604030504040204" pitchFamily="50" charset="-128"/>
              </a:rPr>
              <a:t>を活用しています。</a:t>
            </a:r>
          </a:p>
          <a:p>
            <a:pPr marL="342900" indent="-342900">
              <a:buFont typeface="+mj-lt"/>
              <a:buAutoNum type="arabicPeriod"/>
            </a:pPr>
            <a:r>
              <a:rPr kumimoji="1" lang="ja-JP" altLang="en-US" sz="1600" b="1" dirty="0">
                <a:latin typeface="Meiryo UI" panose="020B0604030504040204" pitchFamily="50" charset="-128"/>
                <a:ea typeface="Meiryo UI" panose="020B0604030504040204" pitchFamily="50" charset="-128"/>
              </a:rPr>
              <a:t>農業</a:t>
            </a: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スマート農業</a:t>
            </a:r>
            <a:r>
              <a:rPr kumimoji="1" lang="en-US" altLang="ja-JP" sz="1400" dirty="0">
                <a:latin typeface="Meiryo UI" panose="020B0604030504040204" pitchFamily="50" charset="-128"/>
                <a:ea typeface="Meiryo UI" panose="020B0604030504040204" pitchFamily="50" charset="-128"/>
              </a:rPr>
              <a:t>: </a:t>
            </a:r>
            <a:r>
              <a:rPr kumimoji="1" lang="ja-JP" altLang="en-US" sz="1400" dirty="0">
                <a:latin typeface="Meiryo UI" panose="020B0604030504040204" pitchFamily="50" charset="-128"/>
                <a:ea typeface="Meiryo UI" panose="020B0604030504040204" pitchFamily="50" charset="-128"/>
              </a:rPr>
              <a:t>ドローンやセンサーを用いて作物の状態を監視し、</a:t>
            </a:r>
            <a:r>
              <a:rPr kumimoji="1" lang="en-US" altLang="ja-JP" sz="1400" dirty="0">
                <a:latin typeface="Meiryo UI" panose="020B0604030504040204" pitchFamily="50" charset="-128"/>
                <a:ea typeface="Meiryo UI" panose="020B0604030504040204" pitchFamily="50" charset="-128"/>
              </a:rPr>
              <a:t>AI</a:t>
            </a:r>
            <a:r>
              <a:rPr kumimoji="1" lang="ja-JP" altLang="en-US" sz="1400" dirty="0">
                <a:latin typeface="Meiryo UI" panose="020B0604030504040204" pitchFamily="50" charset="-128"/>
                <a:ea typeface="Meiryo UI" panose="020B0604030504040204" pitchFamily="50" charset="-128"/>
              </a:rPr>
              <a:t>が最適な施肥や灌漑のタイミングを提案します。これにより、収穫量の増加や農作業の効率化が図られます。</a:t>
            </a:r>
            <a:endParaRPr kumimoji="1" lang="en-US" altLang="ja-JP" sz="1400" dirty="0">
              <a:latin typeface="Meiryo UI" panose="020B0604030504040204" pitchFamily="50" charset="-128"/>
              <a:ea typeface="Meiryo UI" panose="020B0604030504040204" pitchFamily="50" charset="-128"/>
            </a:endParaRP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収穫予測</a:t>
            </a:r>
            <a:r>
              <a:rPr kumimoji="1" lang="en-US" altLang="ja-JP" sz="1400" dirty="0">
                <a:latin typeface="Meiryo UI" panose="020B0604030504040204" pitchFamily="50" charset="-128"/>
                <a:ea typeface="Meiryo UI" panose="020B0604030504040204" pitchFamily="50" charset="-128"/>
              </a:rPr>
              <a:t>: AI</a:t>
            </a:r>
            <a:r>
              <a:rPr kumimoji="1" lang="ja-JP" altLang="en-US" sz="1400" dirty="0">
                <a:latin typeface="Meiryo UI" panose="020B0604030504040204" pitchFamily="50" charset="-128"/>
                <a:ea typeface="Meiryo UI" panose="020B0604030504040204" pitchFamily="50" charset="-128"/>
              </a:rPr>
              <a:t>を用いて天候データや土壌データを分析し、作物の収穫時期や収穫量を予測します。これにより、農業経営の効率化が進みます。</a:t>
            </a:r>
          </a:p>
          <a:p>
            <a:pPr marL="342900" indent="-342900">
              <a:buFont typeface="+mj-lt"/>
              <a:buAutoNum type="arabicPeriod"/>
            </a:pPr>
            <a:r>
              <a:rPr kumimoji="1" lang="ja-JP" altLang="en-US" sz="1600" b="1" dirty="0">
                <a:latin typeface="Meiryo UI" panose="020B0604030504040204" pitchFamily="50" charset="-128"/>
                <a:ea typeface="Meiryo UI" panose="020B0604030504040204" pitchFamily="50" charset="-128"/>
              </a:rPr>
              <a:t>金融</a:t>
            </a:r>
            <a:r>
              <a:rPr lang="ja-JP" altLang="en-US" sz="1600" b="1" dirty="0">
                <a:latin typeface="Meiryo UI" panose="020B0604030504040204" pitchFamily="50" charset="-128"/>
                <a:ea typeface="Meiryo UI" panose="020B0604030504040204" pitchFamily="50" charset="-128"/>
              </a:rPr>
              <a:t>・保険業</a:t>
            </a:r>
            <a:endParaRPr kumimoji="1" lang="ja-JP" altLang="en-US" sz="1600" b="1" dirty="0">
              <a:latin typeface="Meiryo UI" panose="020B0604030504040204" pitchFamily="50" charset="-128"/>
              <a:ea typeface="Meiryo UI" panose="020B0604030504040204" pitchFamily="50" charset="-128"/>
            </a:endParaRP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不正取引検出</a:t>
            </a:r>
            <a:r>
              <a:rPr kumimoji="1" lang="en-US" altLang="ja-JP" sz="1400" dirty="0">
                <a:latin typeface="Meiryo UI" panose="020B0604030504040204" pitchFamily="50" charset="-128"/>
                <a:ea typeface="Meiryo UI" panose="020B0604030504040204" pitchFamily="50" charset="-128"/>
              </a:rPr>
              <a:t>: </a:t>
            </a:r>
            <a:r>
              <a:rPr kumimoji="1" lang="ja-JP" altLang="en-US" sz="1400" dirty="0">
                <a:latin typeface="Meiryo UI" panose="020B0604030504040204" pitchFamily="50" charset="-128"/>
                <a:ea typeface="Meiryo UI" panose="020B0604030504040204" pitchFamily="50" charset="-128"/>
              </a:rPr>
              <a:t>クレジットカードの不正利用を検出するために、</a:t>
            </a:r>
            <a:r>
              <a:rPr kumimoji="1" lang="en-US" altLang="ja-JP" sz="1400" dirty="0">
                <a:latin typeface="Meiryo UI" panose="020B0604030504040204" pitchFamily="50" charset="-128"/>
                <a:ea typeface="Meiryo UI" panose="020B0604030504040204" pitchFamily="50" charset="-128"/>
              </a:rPr>
              <a:t>AI</a:t>
            </a:r>
            <a:r>
              <a:rPr kumimoji="1" lang="ja-JP" altLang="en-US" sz="1400" dirty="0">
                <a:latin typeface="Meiryo UI" panose="020B0604030504040204" pitchFamily="50" charset="-128"/>
                <a:ea typeface="Meiryo UI" panose="020B0604030504040204" pitchFamily="50" charset="-128"/>
              </a:rPr>
              <a:t>が取引パターンを分析し、異常な取引をリアルタイムで検出します。</a:t>
            </a:r>
          </a:p>
          <a:p>
            <a:pPr marL="538163" lvl="1" indent="-80963">
              <a:buFont typeface="Arial" panose="020B0604020202020204" pitchFamily="34" charset="0"/>
              <a:buChar char="•"/>
            </a:pPr>
            <a:r>
              <a:rPr kumimoji="1" lang="ja-JP" altLang="en-US" sz="1400" dirty="0">
                <a:latin typeface="Meiryo UI" panose="020B0604030504040204" pitchFamily="50" charset="-128"/>
                <a:ea typeface="Meiryo UI" panose="020B0604030504040204" pitchFamily="50" charset="-128"/>
              </a:rPr>
              <a:t>融資審査</a:t>
            </a:r>
            <a:r>
              <a:rPr kumimoji="1" lang="en-US" altLang="ja-JP" sz="1400" dirty="0">
                <a:latin typeface="Meiryo UI" panose="020B0604030504040204" pitchFamily="50" charset="-128"/>
                <a:ea typeface="Meiryo UI" panose="020B0604030504040204" pitchFamily="50" charset="-128"/>
              </a:rPr>
              <a:t>: AI</a:t>
            </a:r>
            <a:r>
              <a:rPr kumimoji="1" lang="ja-JP" altLang="en-US" sz="1400" dirty="0">
                <a:latin typeface="Meiryo UI" panose="020B0604030504040204" pitchFamily="50" charset="-128"/>
                <a:ea typeface="Meiryo UI" panose="020B0604030504040204" pitchFamily="50" charset="-128"/>
              </a:rPr>
              <a:t>を用いて顧客の信用リスクを評価し、迅速かつ正確な融資審査を行います。</a:t>
            </a:r>
            <a:endParaRPr kumimoji="1" lang="en-US" altLang="ja-JP" sz="1400" dirty="0">
              <a:latin typeface="Meiryo UI" panose="020B0604030504040204" pitchFamily="50" charset="-128"/>
              <a:ea typeface="Meiryo UI" panose="020B0604030504040204" pitchFamily="50" charset="-128"/>
            </a:endParaRP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株価予測</a:t>
            </a:r>
            <a:r>
              <a:rPr lang="en-US" altLang="ja-JP" sz="1400" dirty="0">
                <a:latin typeface="Meiryo UI" panose="020B0604030504040204" pitchFamily="50" charset="-128"/>
                <a:ea typeface="Meiryo UI" panose="020B0604030504040204" pitchFamily="50" charset="-128"/>
              </a:rPr>
              <a:t>: </a:t>
            </a:r>
            <a:r>
              <a:rPr lang="ja-JP" altLang="en-US" sz="1400" dirty="0">
                <a:latin typeface="Meiryo UI" panose="020B0604030504040204" pitchFamily="50" charset="-128"/>
                <a:ea typeface="Meiryo UI" panose="020B0604030504040204" pitchFamily="50" charset="-128"/>
              </a:rPr>
              <a:t>過去の株価データや経済指標を分析し、将来の株価を予測します。これにより、投資判断の精度が向上します。</a:t>
            </a:r>
          </a:p>
          <a:p>
            <a:pPr marL="538163" lvl="1" indent="-80963">
              <a:buFont typeface="Arial" panose="020B0604020202020204" pitchFamily="34" charset="0"/>
              <a:buChar char="•"/>
            </a:pPr>
            <a:endParaRPr kumimoji="1" lang="ja-JP" altLang="en-US" sz="1400" dirty="0">
              <a:latin typeface="Meiryo UI" panose="020B0604030504040204" pitchFamily="50" charset="-128"/>
              <a:ea typeface="Meiryo UI" panose="020B0604030504040204" pitchFamily="50" charset="-128"/>
            </a:endParaRPr>
          </a:p>
        </p:txBody>
      </p:sp>
      <p:sp>
        <p:nvSpPr>
          <p:cNvPr id="4" name="スライド番号プレースホルダー 3">
            <a:extLst>
              <a:ext uri="{FF2B5EF4-FFF2-40B4-BE49-F238E27FC236}">
                <a16:creationId xmlns:a16="http://schemas.microsoft.com/office/drawing/2014/main" id="{4620219F-A5EC-6515-3872-850BB283F0C3}"/>
              </a:ext>
            </a:extLst>
          </p:cNvPr>
          <p:cNvSpPr>
            <a:spLocks noGrp="1"/>
          </p:cNvSpPr>
          <p:nvPr>
            <p:ph type="sldNum" sz="quarter" idx="12"/>
          </p:nvPr>
        </p:nvSpPr>
        <p:spPr/>
        <p:txBody>
          <a:bodyPr/>
          <a:lstStyle/>
          <a:p>
            <a:fld id="{2977F5E9-0479-47A0-9E51-109E0858BCF2}" type="slidenum">
              <a:rPr kumimoji="1" lang="ja-JP" altLang="en-US" smtClean="0"/>
              <a:t>8</a:t>
            </a:fld>
            <a:endParaRPr kumimoji="1" lang="ja-JP" altLang="en-US"/>
          </a:p>
        </p:txBody>
      </p:sp>
    </p:spTree>
    <p:extLst>
      <p:ext uri="{BB962C8B-B14F-4D97-AF65-F5344CB8AC3E}">
        <p14:creationId xmlns:p14="http://schemas.microsoft.com/office/powerpoint/2010/main" val="1526731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EB5BD3-E7CF-F160-3040-461F4408854C}"/>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37B210F1-55B6-C91F-A01E-7D246D504C21}"/>
              </a:ext>
            </a:extLst>
          </p:cNvPr>
          <p:cNvSpPr>
            <a:spLocks noGrp="1"/>
          </p:cNvSpPr>
          <p:nvPr>
            <p:ph type="title"/>
          </p:nvPr>
        </p:nvSpPr>
        <p:spPr/>
        <p:txBody>
          <a:bodyPr/>
          <a:lstStyle/>
          <a:p>
            <a:r>
              <a:rPr kumimoji="1" lang="en-US" altLang="ja-JP" b="1" dirty="0"/>
              <a:t>AI</a:t>
            </a:r>
            <a:r>
              <a:rPr kumimoji="1" lang="ja-JP" altLang="en-US" b="1" dirty="0"/>
              <a:t>の社会実装 産業別　その２</a:t>
            </a:r>
            <a:endParaRPr kumimoji="1" lang="ja-JP" altLang="en-US" dirty="0"/>
          </a:p>
        </p:txBody>
      </p:sp>
      <p:sp>
        <p:nvSpPr>
          <p:cNvPr id="3" name="テキスト プレースホルダー 2">
            <a:extLst>
              <a:ext uri="{FF2B5EF4-FFF2-40B4-BE49-F238E27FC236}">
                <a16:creationId xmlns:a16="http://schemas.microsoft.com/office/drawing/2014/main" id="{CACF9757-5FBC-BE7C-82B3-55EB258993D4}"/>
              </a:ext>
            </a:extLst>
          </p:cNvPr>
          <p:cNvSpPr>
            <a:spLocks noGrp="1"/>
          </p:cNvSpPr>
          <p:nvPr>
            <p:ph type="body" sz="quarter" idx="13"/>
          </p:nvPr>
        </p:nvSpPr>
        <p:spPr/>
        <p:txBody>
          <a:bodyPr/>
          <a:lstStyle/>
          <a:p>
            <a:r>
              <a:rPr kumimoji="1" lang="ja-JP" altLang="en-US" dirty="0"/>
              <a:t>７ー１．</a:t>
            </a:r>
            <a:r>
              <a:rPr kumimoji="1" lang="en-US" altLang="ja-JP" dirty="0"/>
              <a:t>AI</a:t>
            </a:r>
            <a:r>
              <a:rPr kumimoji="1" lang="ja-JP" altLang="en-US" dirty="0"/>
              <a:t>の構築と運用</a:t>
            </a:r>
          </a:p>
        </p:txBody>
      </p:sp>
      <p:sp>
        <p:nvSpPr>
          <p:cNvPr id="8" name="テキスト ボックス 7">
            <a:extLst>
              <a:ext uri="{FF2B5EF4-FFF2-40B4-BE49-F238E27FC236}">
                <a16:creationId xmlns:a16="http://schemas.microsoft.com/office/drawing/2014/main" id="{CA453F8B-B07D-E5E2-5447-15E0775F30CE}"/>
              </a:ext>
            </a:extLst>
          </p:cNvPr>
          <p:cNvSpPr txBox="1"/>
          <p:nvPr/>
        </p:nvSpPr>
        <p:spPr>
          <a:xfrm>
            <a:off x="289112" y="1258529"/>
            <a:ext cx="10643347" cy="3231654"/>
          </a:xfrm>
          <a:prstGeom prst="rect">
            <a:avLst/>
          </a:prstGeom>
          <a:noFill/>
        </p:spPr>
        <p:txBody>
          <a:bodyPr wrap="square">
            <a:spAutoFit/>
          </a:bodyPr>
          <a:lstStyle/>
          <a:p>
            <a:pPr marL="342900" indent="-342900">
              <a:buFont typeface="+mj-lt"/>
              <a:buAutoNum type="arabicPeriod" startAt="7"/>
            </a:pPr>
            <a:r>
              <a:rPr lang="ja-JP" altLang="en-US" sz="1600" b="1" dirty="0">
                <a:latin typeface="Meiryo UI" panose="020B0604030504040204" pitchFamily="50" charset="-128"/>
                <a:ea typeface="Meiryo UI" panose="020B0604030504040204" pitchFamily="50" charset="-128"/>
              </a:rPr>
              <a:t>製造業</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不良品検査</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を用いた画像認識技術で製品の不良品を自動検出し、品質管理を向上させます。例えば、食品や電子部品の製造ラインで活用されています。</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在庫管理</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を活用して在庫の最適化を行い、過剰在庫や欠品を防ぎます。これにより、コスト削減と効率的な在庫管理が実現します。</a:t>
            </a:r>
          </a:p>
          <a:p>
            <a:pPr marL="342900" indent="-342900">
              <a:buFont typeface="+mj-lt"/>
              <a:buAutoNum type="arabicPeriod" startAt="7"/>
            </a:pPr>
            <a:r>
              <a:rPr lang="ja-JP" altLang="en-US" sz="1600" b="1" dirty="0">
                <a:latin typeface="Meiryo UI" panose="020B0604030504040204" pitchFamily="50" charset="-128"/>
                <a:ea typeface="Meiryo UI" panose="020B0604030504040204" pitchFamily="50" charset="-128"/>
              </a:rPr>
              <a:t>漁業</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給餌の自動化</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を用いて魚の行動を解析し、適切なタイミングで給餌を行います。これにより、餌の無駄を減らし、養殖の効率を向上させます。</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漁獲量の予測</a:t>
            </a:r>
            <a:r>
              <a:rPr lang="en-US" altLang="ja-JP" sz="1400" dirty="0">
                <a:latin typeface="Meiryo UI" panose="020B0604030504040204" pitchFamily="50" charset="-128"/>
                <a:ea typeface="Meiryo UI" panose="020B0604030504040204" pitchFamily="50" charset="-128"/>
              </a:rPr>
              <a:t>: </a:t>
            </a:r>
            <a:r>
              <a:rPr lang="ja-JP" altLang="en-US" sz="1400" dirty="0">
                <a:latin typeface="Meiryo UI" panose="020B0604030504040204" pitchFamily="50" charset="-128"/>
                <a:ea typeface="Meiryo UI" panose="020B0604030504040204" pitchFamily="50" charset="-128"/>
              </a:rPr>
              <a:t>海洋データを分析して漁獲量を予測し、漁業の計画を最適化します。これにより、持続可能な漁業が実現します。</a:t>
            </a:r>
          </a:p>
          <a:p>
            <a:pPr marL="342900" indent="-342900">
              <a:buFont typeface="+mj-lt"/>
              <a:buAutoNum type="arabicPeriod" startAt="7"/>
            </a:pPr>
            <a:r>
              <a:rPr lang="ja-JP" altLang="en-US" sz="1600" b="1" dirty="0">
                <a:latin typeface="Meiryo UI" panose="020B0604030504040204" pitchFamily="50" charset="-128"/>
                <a:ea typeface="Meiryo UI" panose="020B0604030504040204" pitchFamily="50" charset="-128"/>
              </a:rPr>
              <a:t>不動産業</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物件評価</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を用いて物件の価格を評価し、適正な価格設定を行います。これにより、不動産取引の透明性が向上します。</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需要予測</a:t>
            </a:r>
            <a:r>
              <a:rPr lang="en-US" altLang="ja-JP" sz="1400" dirty="0">
                <a:latin typeface="Meiryo UI" panose="020B0604030504040204" pitchFamily="50" charset="-128"/>
                <a:ea typeface="Meiryo UI" panose="020B0604030504040204" pitchFamily="50" charset="-128"/>
              </a:rPr>
              <a:t>: </a:t>
            </a:r>
            <a:r>
              <a:rPr lang="ja-JP" altLang="en-US" sz="1400" dirty="0">
                <a:latin typeface="Meiryo UI" panose="020B0604030504040204" pitchFamily="50" charset="-128"/>
                <a:ea typeface="Meiryo UI" panose="020B0604030504040204" pitchFamily="50" charset="-128"/>
              </a:rPr>
              <a:t>地域の人口動態や経済データを分析し、不動産の需要を予測します。これにより、効率的な開発計画が立てられます。</a:t>
            </a:r>
          </a:p>
          <a:p>
            <a:pPr marL="342900" indent="-342900">
              <a:buFont typeface="+mj-lt"/>
              <a:buAutoNum type="arabicPeriod" startAt="7"/>
            </a:pPr>
            <a:r>
              <a:rPr lang="ja-JP" altLang="en-US" sz="1600" b="1" dirty="0">
                <a:latin typeface="Meiryo UI" panose="020B0604030504040204" pitchFamily="50" charset="-128"/>
                <a:ea typeface="Meiryo UI" panose="020B0604030504040204" pitchFamily="50" charset="-128"/>
              </a:rPr>
              <a:t>小売・卸売業</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顧客分析</a:t>
            </a:r>
            <a:r>
              <a:rPr lang="en-US" altLang="ja-JP" sz="1400" dirty="0">
                <a:latin typeface="Meiryo UI" panose="020B0604030504040204" pitchFamily="50" charset="-128"/>
                <a:ea typeface="Meiryo UI" panose="020B0604030504040204" pitchFamily="50" charset="-128"/>
              </a:rPr>
              <a:t>: AI</a:t>
            </a:r>
            <a:r>
              <a:rPr lang="ja-JP" altLang="en-US" sz="1400" dirty="0">
                <a:latin typeface="Meiryo UI" panose="020B0604030504040204" pitchFamily="50" charset="-128"/>
                <a:ea typeface="Meiryo UI" panose="020B0604030504040204" pitchFamily="50" charset="-128"/>
              </a:rPr>
              <a:t>を用いて顧客の購買履歴や行動データを分析し、個別に最適化されたマーケティング戦略を立てます。これにより、売上の向上が期待されます。</a:t>
            </a:r>
          </a:p>
          <a:p>
            <a:pPr marL="538163" lvl="1" indent="-80963">
              <a:buFont typeface="Arial" panose="020B0604020202020204" pitchFamily="34" charset="0"/>
              <a:buChar char="•"/>
            </a:pPr>
            <a:r>
              <a:rPr lang="ja-JP" altLang="en-US" sz="1400" dirty="0">
                <a:latin typeface="Meiryo UI" panose="020B0604030504040204" pitchFamily="50" charset="-128"/>
                <a:ea typeface="Meiryo UI" panose="020B0604030504040204" pitchFamily="50" charset="-128"/>
              </a:rPr>
              <a:t>需要予測</a:t>
            </a:r>
            <a:r>
              <a:rPr lang="en-US" altLang="ja-JP" sz="1400" dirty="0">
                <a:latin typeface="Meiryo UI" panose="020B0604030504040204" pitchFamily="50" charset="-128"/>
                <a:ea typeface="Meiryo UI" panose="020B0604030504040204" pitchFamily="50" charset="-128"/>
              </a:rPr>
              <a:t>: </a:t>
            </a:r>
            <a:r>
              <a:rPr lang="ja-JP" altLang="en-US" sz="1400" dirty="0">
                <a:latin typeface="Meiryo UI" panose="020B0604030504040204" pitchFamily="50" charset="-128"/>
                <a:ea typeface="Meiryo UI" panose="020B0604030504040204" pitchFamily="50" charset="-128"/>
              </a:rPr>
              <a:t>過去の販売データや季節性を分析し、商品の需要を予測します。これにより、在庫管理の効率化が図られます。</a:t>
            </a:r>
          </a:p>
        </p:txBody>
      </p:sp>
      <p:sp>
        <p:nvSpPr>
          <p:cNvPr id="4" name="スライド番号プレースホルダー 3">
            <a:extLst>
              <a:ext uri="{FF2B5EF4-FFF2-40B4-BE49-F238E27FC236}">
                <a16:creationId xmlns:a16="http://schemas.microsoft.com/office/drawing/2014/main" id="{568ED8F3-4F3E-44B7-F42C-E4E08F6AEB79}"/>
              </a:ext>
            </a:extLst>
          </p:cNvPr>
          <p:cNvSpPr>
            <a:spLocks noGrp="1"/>
          </p:cNvSpPr>
          <p:nvPr>
            <p:ph type="sldNum" sz="quarter" idx="12"/>
          </p:nvPr>
        </p:nvSpPr>
        <p:spPr/>
        <p:txBody>
          <a:bodyPr/>
          <a:lstStyle/>
          <a:p>
            <a:fld id="{2977F5E9-0479-47A0-9E51-109E0858BCF2}" type="slidenum">
              <a:rPr kumimoji="1" lang="ja-JP" altLang="en-US" smtClean="0"/>
              <a:t>9</a:t>
            </a:fld>
            <a:endParaRPr kumimoji="1" lang="ja-JP" altLang="en-US"/>
          </a:p>
        </p:txBody>
      </p:sp>
    </p:spTree>
    <p:extLst>
      <p:ext uri="{BB962C8B-B14F-4D97-AF65-F5344CB8AC3E}">
        <p14:creationId xmlns:p14="http://schemas.microsoft.com/office/powerpoint/2010/main" val="202937851"/>
      </p:ext>
    </p:extLst>
  </p:cSld>
  <p:clrMapOvr>
    <a:masterClrMapping/>
  </p:clrMapOvr>
</p:sld>
</file>

<file path=ppt/theme/theme1.xml><?xml version="1.0" encoding="utf-8"?>
<a:theme xmlns:a="http://schemas.openxmlformats.org/drawingml/2006/main" name="デザインの設定">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4233</TotalTime>
  <Words>11164</Words>
  <Application>Microsoft Office PowerPoint</Application>
  <PresentationFormat>ワイド画面</PresentationFormat>
  <Paragraphs>798</Paragraphs>
  <Slides>30</Slides>
  <Notes>28</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30</vt:i4>
      </vt:variant>
    </vt:vector>
  </HeadingPairs>
  <TitlesOfParts>
    <vt:vector size="35" baseType="lpstr">
      <vt:lpstr>Meiryo UI</vt:lpstr>
      <vt:lpstr>游ゴシック</vt:lpstr>
      <vt:lpstr>Arial</vt:lpstr>
      <vt:lpstr>Wingdings</vt:lpstr>
      <vt:lpstr>デザインの設定</vt:lpstr>
      <vt:lpstr>AI基礎 ７．AIの構築と運用</vt:lpstr>
      <vt:lpstr>PowerPoint プレゼンテーション</vt:lpstr>
      <vt:lpstr>PowerPoint プレゼンテーション</vt:lpstr>
      <vt:lpstr>PowerPoint プレゼンテーション</vt:lpstr>
      <vt:lpstr>企画，データ収集・前処理</vt:lpstr>
      <vt:lpstr>モデルの設計，学習</vt:lpstr>
      <vt:lpstr>モデルの調整，性能評価，利用（実装）</vt:lpstr>
      <vt:lpstr>AIの社会実装 産業別　その１</vt:lpstr>
      <vt:lpstr>AIの社会実装 産業別　その２</vt:lpstr>
      <vt:lpstr>AIの社会実装 社会的な課題</vt:lpstr>
      <vt:lpstr>Additional Note;　教師あり分類問題</vt:lpstr>
      <vt:lpstr>Additional Note;　教師あり回帰問題</vt:lpstr>
      <vt:lpstr>企業がAIを使用するときの例　RAG</vt:lpstr>
      <vt:lpstr>政治とテクノロジー</vt:lpstr>
      <vt:lpstr>PowerPoint プレゼンテーション</vt:lpstr>
      <vt:lpstr>シンボルグラウンディング問題（Symbol Grounding Problem）</vt:lpstr>
      <vt:lpstr>身体性(embodiment)</vt:lpstr>
      <vt:lpstr>モデル規範型ロボットと行動規範型ロボット</vt:lpstr>
      <vt:lpstr>Additional Note;　YOLO（You Only Look Once）</vt:lpstr>
      <vt:lpstr>PowerPoint プレゼンテーション</vt:lpstr>
      <vt:lpstr>PowerPoint プレゼンテーション</vt:lpstr>
      <vt:lpstr>イノベーションと企業家精神　P.F.ドラッカー著　1/２</vt:lpstr>
      <vt:lpstr>イノベーションと企業家精神　P.F.ドラッカー著　２/２</vt:lpstr>
      <vt:lpstr>破壊なき市場創造の時代　チャン・キム/レネ・モボルニュ著</vt:lpstr>
      <vt:lpstr>Additional Note;　M:NI</vt:lpstr>
      <vt:lpstr>PowerPoint プレゼンテーション</vt:lpstr>
      <vt:lpstr>プロジェクト計画時のイメージ </vt:lpstr>
      <vt:lpstr>SIベンダーが提案時に受けるQAレビュー（例）</vt:lpstr>
      <vt:lpstr>アジャイルソフトウェア開発 </vt:lpstr>
      <vt:lpstr>Additional Note;　愚かな決定を回避する方法，クリスチャン・モレル著</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友佳 杉浦</dc:creator>
  <cp:lastModifiedBy>友佳 杉浦</cp:lastModifiedBy>
  <cp:revision>2</cp:revision>
  <dcterms:created xsi:type="dcterms:W3CDTF">2025-03-09T13:19:30Z</dcterms:created>
  <dcterms:modified xsi:type="dcterms:W3CDTF">2025-07-31T19:47:19Z</dcterms:modified>
</cp:coreProperties>
</file>

<file path=docProps/thumbnail.jpeg>
</file>